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0" r:id="rId3"/>
    <p:sldId id="269" r:id="rId4"/>
    <p:sldId id="258" r:id="rId5"/>
    <p:sldId id="259" r:id="rId6"/>
    <p:sldId id="257" r:id="rId7"/>
    <p:sldId id="261" r:id="rId8"/>
    <p:sldId id="266"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47236-057B-4057-9CAE-F7271A82BCF1}" type="datetimeFigureOut">
              <a:rPr lang="en-AU" smtClean="0"/>
              <a:t>18/08/2014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D2747-D73B-422D-937E-B1810B46AA7E}" type="slidenum">
              <a:rPr lang="en-AU" smtClean="0"/>
              <a:t>‹#›</a:t>
            </a:fld>
            <a:endParaRPr lang="en-AU"/>
          </a:p>
        </p:txBody>
      </p:sp>
    </p:spTree>
    <p:extLst>
      <p:ext uri="{BB962C8B-B14F-4D97-AF65-F5344CB8AC3E}">
        <p14:creationId xmlns:p14="http://schemas.microsoft.com/office/powerpoint/2010/main" val="127004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5CD2747-D73B-422D-937E-B1810B46AA7E}" type="slidenum">
              <a:rPr lang="en-AU" smtClean="0"/>
              <a:t>4</a:t>
            </a:fld>
            <a:endParaRPr lang="en-AU"/>
          </a:p>
        </p:txBody>
      </p:sp>
    </p:spTree>
    <p:extLst>
      <p:ext uri="{BB962C8B-B14F-4D97-AF65-F5344CB8AC3E}">
        <p14:creationId xmlns:p14="http://schemas.microsoft.com/office/powerpoint/2010/main" val="1649547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22C366E-CDD3-460F-A566-6DD10A496A18}" type="datetimeFigureOut">
              <a:rPr lang="en-AU" smtClean="0"/>
              <a:pPr/>
              <a:t>18/08/2014</a:t>
            </a:fld>
            <a:endParaRPr lang="en-A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A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3B20014-3F3D-484B-8FED-8DD90DF61CEC}" type="slidenum">
              <a:rPr lang="en-AU" smtClean="0"/>
              <a:pPr/>
              <a:t>‹#›</a:t>
            </a:fld>
            <a:endParaRPr lang="en-A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3358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24619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49942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2336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404037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257578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97994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553728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40486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77924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70919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324179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5015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01585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118912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36183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C366E-CDD3-460F-A566-6DD10A496A18}" type="datetimeFigureOut">
              <a:rPr lang="en-AU" smtClean="0"/>
              <a:pPr/>
              <a:t>18/08/2014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B20014-3F3D-484B-8FED-8DD90DF61CEC}" type="slidenum">
              <a:rPr lang="en-AU" smtClean="0"/>
              <a:pPr/>
              <a:t>‹#›</a:t>
            </a:fld>
            <a:endParaRPr lang="en-AU"/>
          </a:p>
        </p:txBody>
      </p:sp>
    </p:spTree>
    <p:extLst>
      <p:ext uri="{BB962C8B-B14F-4D97-AF65-F5344CB8AC3E}">
        <p14:creationId xmlns:p14="http://schemas.microsoft.com/office/powerpoint/2010/main" val="410142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22C366E-CDD3-460F-A566-6DD10A496A18}" type="datetimeFigureOut">
              <a:rPr lang="en-AU" smtClean="0"/>
              <a:pPr/>
              <a:t>18/08/2014</a:t>
            </a:fld>
            <a:endParaRPr lang="en-A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A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3B20014-3F3D-484B-8FED-8DD90DF61CEC}" type="slidenum">
              <a:rPr lang="en-AU" smtClean="0"/>
              <a:pPr/>
              <a:t>‹#›</a:t>
            </a:fld>
            <a:endParaRPr lang="en-AU"/>
          </a:p>
        </p:txBody>
      </p:sp>
    </p:spTree>
    <p:extLst>
      <p:ext uri="{BB962C8B-B14F-4D97-AF65-F5344CB8AC3E}">
        <p14:creationId xmlns:p14="http://schemas.microsoft.com/office/powerpoint/2010/main" val="3288916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uwPTBmuiN8"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7523"/>
            <a:ext cx="9144000" cy="2002439"/>
          </a:xfrm>
        </p:spPr>
        <p:txBody>
          <a:bodyPr/>
          <a:lstStyle/>
          <a:p>
            <a:r>
              <a:rPr lang="en-US" b="1" dirty="0" smtClean="0">
                <a:solidFill>
                  <a:srgbClr val="FF0000"/>
                </a:solidFill>
                <a:latin typeface="Arial Rounded MT Bold" panose="020F0704030504030204" pitchFamily="34" charset="0"/>
              </a:rPr>
              <a:t>Chinese New Year</a:t>
            </a:r>
            <a:endParaRPr lang="en-AU" b="1"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362483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Draw a Dragon 3</a:t>
            </a:r>
            <a:endParaRPr lang="zh-CN" altLang="en-US" dirty="0"/>
          </a:p>
        </p:txBody>
      </p:sp>
      <p:sp>
        <p:nvSpPr>
          <p:cNvPr id="3" name="内容占位符 2"/>
          <p:cNvSpPr>
            <a:spLocks noGrp="1"/>
          </p:cNvSpPr>
          <p:nvPr>
            <p:ph sz="quarter" idx="13"/>
          </p:nvPr>
        </p:nvSpPr>
        <p:spPr/>
        <p:txBody>
          <a:bodyPr/>
          <a:lstStyle/>
          <a:p>
            <a:pPr>
              <a:buNone/>
            </a:pPr>
            <a:endParaRPr lang="zh-CN" altLang="en-US" dirty="0"/>
          </a:p>
        </p:txBody>
      </p:sp>
      <p:pic>
        <p:nvPicPr>
          <p:cNvPr id="4" name="图片 3" descr="儿童简笔画教程之如何画“龙”"/>
          <p:cNvPicPr/>
          <p:nvPr/>
        </p:nvPicPr>
        <p:blipFill>
          <a:blip r:embed="rId2" cstate="print"/>
          <a:srcRect/>
          <a:stretch>
            <a:fillRect/>
          </a:stretch>
        </p:blipFill>
        <p:spPr bwMode="auto">
          <a:xfrm>
            <a:off x="1066800" y="1920240"/>
            <a:ext cx="5108258" cy="3827145"/>
          </a:xfrm>
          <a:prstGeom prst="rect">
            <a:avLst/>
          </a:prstGeom>
          <a:noFill/>
          <a:ln w="9525">
            <a:noFill/>
            <a:miter lim="800000"/>
            <a:headEnd/>
            <a:tailEnd/>
          </a:ln>
        </p:spPr>
      </p:pic>
      <p:pic>
        <p:nvPicPr>
          <p:cNvPr id="5" name="图片 4" descr="儿童简笔画教程之如何画“龙”"/>
          <p:cNvPicPr/>
          <p:nvPr/>
        </p:nvPicPr>
        <p:blipFill>
          <a:blip r:embed="rId3" cstate="print"/>
          <a:srcRect/>
          <a:stretch>
            <a:fillRect/>
          </a:stretch>
        </p:blipFill>
        <p:spPr bwMode="auto">
          <a:xfrm>
            <a:off x="5834062" y="1995487"/>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Draw a Dragon 4</a:t>
            </a:r>
            <a:endParaRPr lang="zh-CN" altLang="en-US" dirty="0"/>
          </a:p>
        </p:txBody>
      </p:sp>
      <p:pic>
        <p:nvPicPr>
          <p:cNvPr id="5" name="内容占位符 4" descr="儿童简笔画教程之如何画“龙”"/>
          <p:cNvPicPr>
            <a:picLocks noGrp="1"/>
          </p:cNvPicPr>
          <p:nvPr>
            <p:ph sz="quarter" idx="13"/>
          </p:nvPr>
        </p:nvPicPr>
        <p:blipFill>
          <a:blip r:embed="rId2" cstate="print"/>
          <a:srcRect/>
          <a:stretch>
            <a:fillRect/>
          </a:stretch>
        </p:blipFill>
        <p:spPr bwMode="auto">
          <a:xfrm>
            <a:off x="5662613" y="1767681"/>
            <a:ext cx="3810000" cy="3810000"/>
          </a:xfrm>
          <a:prstGeom prst="rect">
            <a:avLst/>
          </a:prstGeom>
          <a:noFill/>
          <a:ln w="9525">
            <a:noFill/>
            <a:miter lim="800000"/>
            <a:headEnd/>
            <a:tailEnd/>
          </a:ln>
        </p:spPr>
      </p:pic>
      <p:pic>
        <p:nvPicPr>
          <p:cNvPr id="4" name="图片 3" descr="儿童简笔画教程之如何画“龙”"/>
          <p:cNvPicPr/>
          <p:nvPr/>
        </p:nvPicPr>
        <p:blipFill>
          <a:blip r:embed="rId3" cstate="print"/>
          <a:srcRect/>
          <a:stretch>
            <a:fillRect/>
          </a:stretch>
        </p:blipFill>
        <p:spPr bwMode="auto">
          <a:xfrm>
            <a:off x="1604962" y="1966913"/>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Draw a Dragon 5</a:t>
            </a:r>
            <a:endParaRPr lang="zh-CN" altLang="en-US" dirty="0"/>
          </a:p>
        </p:txBody>
      </p:sp>
      <p:pic>
        <p:nvPicPr>
          <p:cNvPr id="5" name="内容占位符 4" descr="儿童简笔画教程之如何画“龙”"/>
          <p:cNvPicPr>
            <a:picLocks noGrp="1"/>
          </p:cNvPicPr>
          <p:nvPr>
            <p:ph sz="quarter" idx="13"/>
          </p:nvPr>
        </p:nvPicPr>
        <p:blipFill>
          <a:blip r:embed="rId2" cstate="print"/>
          <a:srcRect/>
          <a:stretch>
            <a:fillRect/>
          </a:stretch>
        </p:blipFill>
        <p:spPr bwMode="auto">
          <a:xfrm>
            <a:off x="5719762" y="2053431"/>
            <a:ext cx="3810000" cy="3810000"/>
          </a:xfrm>
          <a:prstGeom prst="rect">
            <a:avLst/>
          </a:prstGeom>
          <a:noFill/>
          <a:ln w="9525">
            <a:noFill/>
            <a:miter lim="800000"/>
            <a:headEnd/>
            <a:tailEnd/>
          </a:ln>
        </p:spPr>
      </p:pic>
      <p:pic>
        <p:nvPicPr>
          <p:cNvPr id="4" name="图片 3" descr="儿童简笔画教程之如何画“龙”"/>
          <p:cNvPicPr/>
          <p:nvPr/>
        </p:nvPicPr>
        <p:blipFill>
          <a:blip r:embed="rId3" cstate="print"/>
          <a:srcRect/>
          <a:stretch>
            <a:fillRect/>
          </a:stretch>
        </p:blipFill>
        <p:spPr bwMode="auto">
          <a:xfrm>
            <a:off x="1447800" y="1995487"/>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321896336"/>
              </p:ext>
            </p:extLst>
          </p:nvPr>
        </p:nvGraphicFramePr>
        <p:xfrm>
          <a:off x="260799" y="1516809"/>
          <a:ext cx="6706672" cy="4101211"/>
        </p:xfrm>
        <a:graphic>
          <a:graphicData uri="http://schemas.openxmlformats.org/drawingml/2006/table">
            <a:tbl>
              <a:tblPr>
                <a:tableStyleId>{5C22544A-7EE6-4342-B048-85BDC9FD1C3A}</a:tableStyleId>
              </a:tblPr>
              <a:tblGrid>
                <a:gridCol w="6706672"/>
              </a:tblGrid>
              <a:tr h="0">
                <a:tc>
                  <a:txBody>
                    <a:bodyPr/>
                    <a:lstStyle/>
                    <a:p>
                      <a:pPr algn="l">
                        <a:lnSpc>
                          <a:spcPct val="115000"/>
                        </a:lnSpc>
                      </a:pPr>
                      <a:r>
                        <a:rPr lang="en-AU" sz="1600" dirty="0">
                          <a:effectLst/>
                        </a:rPr>
                        <a:t> </a:t>
                      </a:r>
                      <a:endParaRPr lang="en-AU" sz="2000" dirty="0">
                        <a:effectLst/>
                      </a:endParaRPr>
                    </a:p>
                    <a:p>
                      <a:pPr marL="171450" indent="-171450" algn="l">
                        <a:lnSpc>
                          <a:spcPct val="115000"/>
                        </a:lnSpc>
                        <a:buFont typeface="Arial" panose="020B0604020202020204" pitchFamily="34" charset="0"/>
                        <a:buChar char="•"/>
                      </a:pPr>
                      <a:r>
                        <a:rPr lang="en-AU" sz="2000" dirty="0" smtClean="0">
                          <a:effectLst/>
                        </a:rPr>
                        <a:t>A </a:t>
                      </a:r>
                      <a:r>
                        <a:rPr lang="en-AU" sz="2000" dirty="0">
                          <a:effectLst/>
                        </a:rPr>
                        <a:t>celebration of the new year (however this falls on a different day each year as the Chinese follow a lunar calendar (which follows the moon). </a:t>
                      </a:r>
                      <a:endParaRPr lang="en-AU" sz="2000" dirty="0" smtClean="0">
                        <a:effectLst/>
                      </a:endParaRPr>
                    </a:p>
                    <a:p>
                      <a:pPr marL="171450" indent="-171450" algn="l">
                        <a:lnSpc>
                          <a:spcPct val="115000"/>
                        </a:lnSpc>
                        <a:buFont typeface="Arial" panose="020B0604020202020204" pitchFamily="34" charset="0"/>
                        <a:buChar char="•"/>
                      </a:pPr>
                      <a:r>
                        <a:rPr lang="en-AU" sz="2000" dirty="0" smtClean="0">
                          <a:effectLst/>
                        </a:rPr>
                        <a:t>Chinese </a:t>
                      </a:r>
                      <a:r>
                        <a:rPr lang="en-AU" sz="2000" dirty="0">
                          <a:effectLst/>
                        </a:rPr>
                        <a:t>New year normally falls Jan-Feb and the festivities last for 15 days. </a:t>
                      </a:r>
                      <a:endParaRPr lang="en-AU" sz="2000" dirty="0" smtClean="0">
                        <a:effectLst/>
                      </a:endParaRPr>
                    </a:p>
                    <a:p>
                      <a:pPr marL="171450" indent="-171450" algn="l">
                        <a:lnSpc>
                          <a:spcPct val="115000"/>
                        </a:lnSpc>
                        <a:buFont typeface="Arial" panose="020B0604020202020204" pitchFamily="34" charset="0"/>
                        <a:buChar char="•"/>
                      </a:pPr>
                      <a:r>
                        <a:rPr lang="en-AU" sz="2000" dirty="0" smtClean="0">
                          <a:effectLst/>
                        </a:rPr>
                        <a:t>Chinese </a:t>
                      </a:r>
                      <a:r>
                        <a:rPr lang="en-AU" sz="2000" dirty="0">
                          <a:effectLst/>
                        </a:rPr>
                        <a:t>new year is an important annual festival celebrated by Chinese people all around the world for over 5000 </a:t>
                      </a:r>
                      <a:r>
                        <a:rPr lang="en-AU" sz="2000" dirty="0" smtClean="0">
                          <a:effectLst/>
                        </a:rPr>
                        <a:t>years</a:t>
                      </a:r>
                    </a:p>
                    <a:p>
                      <a:pPr marL="171450" indent="-171450" algn="l">
                        <a:lnSpc>
                          <a:spcPct val="115000"/>
                        </a:lnSpc>
                        <a:buFont typeface="Arial" panose="020B0604020202020204" pitchFamily="34" charset="0"/>
                        <a:buChar char="•"/>
                      </a:pPr>
                      <a:r>
                        <a:rPr lang="en-AU" sz="2000" dirty="0" smtClean="0">
                          <a:effectLst/>
                        </a:rPr>
                        <a:t> </a:t>
                      </a:r>
                      <a:r>
                        <a:rPr lang="en-AU" sz="2000" dirty="0">
                          <a:effectLst/>
                        </a:rPr>
                        <a:t>It marks the first day of the new year. It signifies the ned of winter and the beginning of spring, the sweeping away of misfortunes and the welcoming of the new year with gifts and symbols of luck.</a:t>
                      </a:r>
                    </a:p>
                  </a:txBody>
                  <a:tcPr marL="114283" marR="114283" marT="0" marB="0"/>
                </a:tc>
              </a:tr>
            </a:tbl>
          </a:graphicData>
        </a:graphic>
      </p:graphicFrame>
      <p:sp>
        <p:nvSpPr>
          <p:cNvPr id="6" name="Title 5"/>
          <p:cNvSpPr>
            <a:spLocks noGrp="1"/>
          </p:cNvSpPr>
          <p:nvPr>
            <p:ph type="title"/>
          </p:nvPr>
        </p:nvSpPr>
        <p:spPr/>
        <p:txBody>
          <a:bodyPr/>
          <a:lstStyle/>
          <a:p>
            <a:r>
              <a:rPr lang="en-AU" dirty="0" smtClean="0"/>
              <a:t>Chinese new year</a:t>
            </a:r>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947" y="1558344"/>
            <a:ext cx="4644839" cy="3090929"/>
          </a:xfrm>
          <a:prstGeom prst="rect">
            <a:avLst/>
          </a:prstGeom>
        </p:spPr>
      </p:pic>
    </p:spTree>
    <p:extLst>
      <p:ext uri="{BB962C8B-B14F-4D97-AF65-F5344CB8AC3E}">
        <p14:creationId xmlns:p14="http://schemas.microsoft.com/office/powerpoint/2010/main" val="243389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83535"/>
            <a:ext cx="10396882" cy="1151965"/>
          </a:xfrm>
        </p:spPr>
        <p:txBody>
          <a:bodyPr>
            <a:normAutofit fontScale="90000"/>
          </a:bodyPr>
          <a:lstStyle/>
          <a:p>
            <a:r>
              <a:rPr lang="en-AU" u="sng" dirty="0">
                <a:solidFill>
                  <a:srgbClr val="0563C1"/>
                </a:solidFill>
                <a:latin typeface="Calibri" panose="020F0502020204030204" pitchFamily="34" charset="0"/>
                <a:ea typeface="SimSun" panose="02010600030101010101" pitchFamily="2" charset="-122"/>
                <a:cs typeface="Times New Roman" panose="02020603050405020304" pitchFamily="18" charset="0"/>
                <a:hlinkClick r:id="rId2"/>
              </a:rPr>
              <a:t>https://www.youtube.com/watch?v=guwPTBmuiN8</a:t>
            </a:r>
            <a:endParaRPr lang="en-AU" dirty="0"/>
          </a:p>
        </p:txBody>
      </p:sp>
    </p:spTree>
    <p:extLst>
      <p:ext uri="{BB962C8B-B14F-4D97-AF65-F5344CB8AC3E}">
        <p14:creationId xmlns:p14="http://schemas.microsoft.com/office/powerpoint/2010/main" val="94740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06" y="519671"/>
            <a:ext cx="10515600" cy="1325563"/>
          </a:xfrm>
        </p:spPr>
        <p:txBody>
          <a:bodyPr/>
          <a:lstStyle/>
          <a:p>
            <a:pPr algn="ctr"/>
            <a:r>
              <a:rPr lang="en-AU" b="1" dirty="0" smtClean="0">
                <a:latin typeface="Aharoni" panose="02010803020104030203" pitchFamily="2" charset="-79"/>
                <a:cs typeface="Aharoni" panose="02010803020104030203" pitchFamily="2" charset="-79"/>
              </a:rPr>
              <a:t>Paper Dragon </a:t>
            </a:r>
            <a:endParaRPr lang="en-AU" b="1" dirty="0">
              <a:latin typeface="Aharoni" panose="02010803020104030203" pitchFamily="2" charset="-79"/>
              <a:cs typeface="Aharoni" panose="02010803020104030203" pitchFamily="2" charset="-79"/>
            </a:endParaRPr>
          </a:p>
        </p:txBody>
      </p:sp>
      <p:pic>
        <p:nvPicPr>
          <p:cNvPr id="4" name="图片 1" descr="http://www.chinaphoto.cc/uploads/userup/7656/1363M6003-4041.jpg"/>
          <p:cNvPicPr>
            <a:picLocks noGrp="1"/>
          </p:cNvPicPr>
          <p:nvPr>
            <p:ph sz="quarter" idx="13"/>
          </p:nvPr>
        </p:nvPicPr>
        <p:blipFill>
          <a:blip r:embed="rId3" cstate="print"/>
          <a:srcRect/>
          <a:stretch>
            <a:fillRect/>
          </a:stretch>
        </p:blipFill>
        <p:spPr bwMode="auto">
          <a:xfrm>
            <a:off x="340768" y="1690688"/>
            <a:ext cx="6820929" cy="4053016"/>
          </a:xfrm>
          <a:prstGeom prst="rect">
            <a:avLst/>
          </a:prstGeom>
          <a:noFill/>
          <a:ln w="9525">
            <a:noFill/>
            <a:miter lim="800000"/>
            <a:headEnd/>
            <a:tailEnd/>
          </a:ln>
        </p:spPr>
      </p:pic>
      <p:sp>
        <p:nvSpPr>
          <p:cNvPr id="5" name="TextBox 4"/>
          <p:cNvSpPr txBox="1"/>
          <p:nvPr/>
        </p:nvSpPr>
        <p:spPr>
          <a:xfrm>
            <a:off x="7594735" y="1555939"/>
            <a:ext cx="3837904" cy="2862322"/>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The paper dragon is carried by as many as 40 people in a street parade to the sound of drumming, </a:t>
            </a:r>
            <a:r>
              <a:rPr lang="en-AU" dirty="0"/>
              <a:t>s</a:t>
            </a:r>
            <a:r>
              <a:rPr lang="en-AU" dirty="0" smtClean="0"/>
              <a:t>ymbols, firecrackers and music.</a:t>
            </a:r>
          </a:p>
          <a:p>
            <a:endParaRPr lang="en-AU" dirty="0" smtClean="0"/>
          </a:p>
          <a:p>
            <a:pPr marL="285750" indent="-285750">
              <a:buFont typeface="Arial" panose="020B0604020202020204" pitchFamily="34" charset="0"/>
              <a:buChar char="•"/>
            </a:pPr>
            <a:r>
              <a:rPr lang="en-AU" dirty="0" smtClean="0"/>
              <a:t>Fire crackers are thrown at the lion’s feet to scare away evil spirits.</a:t>
            </a:r>
          </a:p>
          <a:p>
            <a:endParaRPr lang="en-AU" dirty="0" smtClean="0"/>
          </a:p>
          <a:p>
            <a:pPr marL="285750" indent="-285750">
              <a:buFont typeface="Arial" panose="020B0604020202020204" pitchFamily="34" charset="0"/>
              <a:buChar char="•"/>
            </a:pPr>
            <a:r>
              <a:rPr lang="en-AU" dirty="0" smtClean="0"/>
              <a:t>The lion is believed to bring good fortune and ward off evil spirits.</a:t>
            </a:r>
            <a:endParaRPr lang="en-AU" dirty="0"/>
          </a:p>
        </p:txBody>
      </p:sp>
    </p:spTree>
    <p:extLst>
      <p:ext uri="{BB962C8B-B14F-4D97-AF65-F5344CB8AC3E}">
        <p14:creationId xmlns:p14="http://schemas.microsoft.com/office/powerpoint/2010/main" val="2811005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Loin </a:t>
            </a:r>
            <a:r>
              <a:rPr lang="en-US" dirty="0" smtClean="0"/>
              <a:t>Dance</a:t>
            </a:r>
            <a:endParaRPr lang="en-AU" dirty="0"/>
          </a:p>
        </p:txBody>
      </p:sp>
      <p:pic>
        <p:nvPicPr>
          <p:cNvPr id="4" name="图片 4" descr="http://img.zhijia.com/inhe/a/2013/0221/1361419082124.jpg"/>
          <p:cNvPicPr>
            <a:picLocks noGrp="1"/>
          </p:cNvPicPr>
          <p:nvPr>
            <p:ph sz="quarter" idx="13"/>
          </p:nvPr>
        </p:nvPicPr>
        <p:blipFill>
          <a:blip r:embed="rId2" cstate="print"/>
          <a:stretch>
            <a:fillRect/>
          </a:stretch>
        </p:blipFill>
        <p:spPr bwMode="auto">
          <a:xfrm>
            <a:off x="3399631" y="2063750"/>
            <a:ext cx="4967287" cy="3311525"/>
          </a:xfrm>
          <a:prstGeom prst="rect">
            <a:avLst/>
          </a:prstGeom>
          <a:noFill/>
          <a:ln w="9525">
            <a:noFill/>
            <a:miter lim="800000"/>
            <a:headEnd/>
            <a:tailEnd/>
          </a:ln>
        </p:spPr>
      </p:pic>
    </p:spTree>
    <p:extLst>
      <p:ext uri="{BB962C8B-B14F-4D97-AF65-F5344CB8AC3E}">
        <p14:creationId xmlns:p14="http://schemas.microsoft.com/office/powerpoint/2010/main" val="1597817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Fortune Cookies</a:t>
            </a:r>
            <a:endParaRPr lang="en-AU"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90110" y="2029010"/>
            <a:ext cx="3901440" cy="3252216"/>
          </a:xfrm>
        </p:spPr>
      </p:pic>
      <p:sp>
        <p:nvSpPr>
          <p:cNvPr id="3" name="TextBox 2"/>
          <p:cNvSpPr txBox="1"/>
          <p:nvPr/>
        </p:nvSpPr>
        <p:spPr>
          <a:xfrm>
            <a:off x="5460642" y="2021983"/>
            <a:ext cx="5447764" cy="147732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Are boiled dumplings</a:t>
            </a:r>
          </a:p>
          <a:p>
            <a:pPr marL="285750" indent="-285750">
              <a:buFont typeface="Arial" panose="020B0604020202020204" pitchFamily="34" charset="0"/>
              <a:buChar char="•"/>
            </a:pPr>
            <a:r>
              <a:rPr lang="en-AU" dirty="0" smtClean="0"/>
              <a:t>Called Po-</a:t>
            </a:r>
            <a:r>
              <a:rPr lang="en-AU" dirty="0" err="1" smtClean="0"/>
              <a:t>po</a:t>
            </a:r>
            <a:endParaRPr lang="en-AU" dirty="0" smtClean="0"/>
          </a:p>
          <a:p>
            <a:pPr marL="285750" indent="-285750">
              <a:buFont typeface="Arial" panose="020B0604020202020204" pitchFamily="34" charset="0"/>
              <a:buChar char="•"/>
            </a:pPr>
            <a:r>
              <a:rPr lang="en-AU" dirty="0" smtClean="0"/>
              <a:t>Made from white flour with special messages inside</a:t>
            </a:r>
          </a:p>
          <a:p>
            <a:pPr marL="285750" indent="-285750">
              <a:buFont typeface="Arial" panose="020B0604020202020204" pitchFamily="34" charset="0"/>
              <a:buChar char="•"/>
            </a:pPr>
            <a:r>
              <a:rPr lang="en-AU" dirty="0" smtClean="0"/>
              <a:t>These are eaten and are simple expressions of wishes of good fortune for the coming year</a:t>
            </a:r>
            <a:endParaRPr lang="en-AU" dirty="0"/>
          </a:p>
        </p:txBody>
      </p:sp>
    </p:spTree>
    <p:extLst>
      <p:ext uri="{BB962C8B-B14F-4D97-AF65-F5344CB8AC3E}">
        <p14:creationId xmlns:p14="http://schemas.microsoft.com/office/powerpoint/2010/main" val="1787222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Chinese paper lanterns</a:t>
            </a:r>
            <a:endParaRPr lang="en-AU" b="1" dirty="0"/>
          </a:p>
        </p:txBody>
      </p:sp>
      <p:sp>
        <p:nvSpPr>
          <p:cNvPr id="5" name="TextBox 4"/>
          <p:cNvSpPr txBox="1"/>
          <p:nvPr/>
        </p:nvSpPr>
        <p:spPr>
          <a:xfrm>
            <a:off x="592428" y="1674254"/>
            <a:ext cx="5203065" cy="2308324"/>
          </a:xfrm>
          <a:prstGeom prst="rect">
            <a:avLst/>
          </a:prstGeom>
          <a:noFill/>
        </p:spPr>
        <p:txBody>
          <a:bodyPr wrap="square" rtlCol="0">
            <a:spAutoFit/>
          </a:bodyPr>
          <a:lstStyle/>
          <a:p>
            <a:pPr marL="285750" indent="-285750">
              <a:buFont typeface="Arial" panose="020B0604020202020204" pitchFamily="34" charset="0"/>
              <a:buChar char="•"/>
            </a:pPr>
            <a:r>
              <a:rPr lang="en-AU" dirty="0" smtClean="0"/>
              <a:t>Villagers would hang red lanterns and red cut-outs on windows and doors.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This was to scare away the mythical beast called the </a:t>
            </a:r>
            <a:r>
              <a:rPr lang="en-AU" dirty="0" err="1" smtClean="0"/>
              <a:t>Nian</a:t>
            </a:r>
            <a:r>
              <a:rPr lang="en-AU" dirty="0" smtClean="0"/>
              <a: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The </a:t>
            </a:r>
            <a:r>
              <a:rPr lang="en-AU" dirty="0" err="1" smtClean="0"/>
              <a:t>Nian</a:t>
            </a:r>
            <a:r>
              <a:rPr lang="en-AU" dirty="0" smtClean="0"/>
              <a:t> would eat livestock, crops, villagers and especially children</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037" y="1674254"/>
            <a:ext cx="3870101" cy="3870101"/>
          </a:xfrm>
          <a:prstGeom prst="rect">
            <a:avLst/>
          </a:prstGeom>
        </p:spPr>
      </p:pic>
    </p:spTree>
    <p:extLst>
      <p:ext uri="{BB962C8B-B14F-4D97-AF65-F5344CB8AC3E}">
        <p14:creationId xmlns:p14="http://schemas.microsoft.com/office/powerpoint/2010/main" val="315537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Draw a Dragon 1</a:t>
            </a:r>
            <a:endParaRPr lang="zh-CN" altLang="en-US" dirty="0"/>
          </a:p>
        </p:txBody>
      </p:sp>
      <p:pic>
        <p:nvPicPr>
          <p:cNvPr id="4" name="内容占位符 3" descr="儿童简笔画教程之如何画“龙”"/>
          <p:cNvPicPr>
            <a:picLocks noGrp="1"/>
          </p:cNvPicPr>
          <p:nvPr>
            <p:ph sz="quarter" idx="13"/>
          </p:nvPr>
        </p:nvPicPr>
        <p:blipFill>
          <a:blip r:embed="rId2" cstate="print"/>
          <a:srcRect/>
          <a:stretch>
            <a:fillRect/>
          </a:stretch>
        </p:blipFill>
        <p:spPr bwMode="auto">
          <a:xfrm>
            <a:off x="1419225" y="1810544"/>
            <a:ext cx="3810000" cy="3810000"/>
          </a:xfrm>
          <a:prstGeom prst="rect">
            <a:avLst/>
          </a:prstGeom>
          <a:noFill/>
          <a:ln w="9525">
            <a:noFill/>
            <a:miter lim="800000"/>
            <a:headEnd/>
            <a:tailEnd/>
          </a:ln>
        </p:spPr>
      </p:pic>
      <p:pic>
        <p:nvPicPr>
          <p:cNvPr id="5" name="图片 4" descr="儿童简笔画教程之如何画“龙”"/>
          <p:cNvPicPr/>
          <p:nvPr/>
        </p:nvPicPr>
        <p:blipFill>
          <a:blip r:embed="rId3" cstate="print"/>
          <a:srcRect/>
          <a:stretch>
            <a:fillRect/>
          </a:stretch>
        </p:blipFill>
        <p:spPr bwMode="auto">
          <a:xfrm>
            <a:off x="4648200" y="1652587"/>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Draw a Dragon 2</a:t>
            </a:r>
            <a:endParaRPr lang="zh-CN" altLang="en-US" dirty="0"/>
          </a:p>
        </p:txBody>
      </p:sp>
      <p:pic>
        <p:nvPicPr>
          <p:cNvPr id="4" name="内容占位符 3" descr="儿童简笔画教程之如何画“龙”"/>
          <p:cNvPicPr>
            <a:picLocks noGrp="1"/>
          </p:cNvPicPr>
          <p:nvPr>
            <p:ph sz="quarter" idx="13"/>
          </p:nvPr>
        </p:nvPicPr>
        <p:blipFill>
          <a:blip r:embed="rId2" cstate="print"/>
          <a:srcRect/>
          <a:stretch>
            <a:fillRect/>
          </a:stretch>
        </p:blipFill>
        <p:spPr bwMode="auto">
          <a:xfrm>
            <a:off x="1419225" y="2182018"/>
            <a:ext cx="3810000" cy="3810000"/>
          </a:xfrm>
          <a:prstGeom prst="rect">
            <a:avLst/>
          </a:prstGeom>
          <a:noFill/>
          <a:ln w="9525">
            <a:noFill/>
            <a:miter lim="800000"/>
            <a:headEnd/>
            <a:tailEnd/>
          </a:ln>
        </p:spPr>
      </p:pic>
      <p:pic>
        <p:nvPicPr>
          <p:cNvPr id="5" name="图片 4" descr="儿童简笔画教程之如何画“龙”"/>
          <p:cNvPicPr/>
          <p:nvPr/>
        </p:nvPicPr>
        <p:blipFill>
          <a:blip r:embed="rId3" cstate="print"/>
          <a:srcRect/>
          <a:stretch>
            <a:fillRect/>
          </a:stretch>
        </p:blipFill>
        <p:spPr bwMode="auto">
          <a:xfrm>
            <a:off x="5591175" y="2138363"/>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TC104033927[[fn=Main Event]]</Template>
  <TotalTime>230</TotalTime>
  <Words>160</Words>
  <Application>Microsoft Office PowerPoint</Application>
  <PresentationFormat>Widescreen</PresentationFormat>
  <Paragraphs>32</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SimSun</vt:lpstr>
      <vt:lpstr>SimSun</vt:lpstr>
      <vt:lpstr>Aharoni</vt:lpstr>
      <vt:lpstr>Arial</vt:lpstr>
      <vt:lpstr>Arial Rounded MT Bold</vt:lpstr>
      <vt:lpstr>Calibri</vt:lpstr>
      <vt:lpstr>Impact</vt:lpstr>
      <vt:lpstr>Times New Roman</vt:lpstr>
      <vt:lpstr>Main Event</vt:lpstr>
      <vt:lpstr>Chinese New Year</vt:lpstr>
      <vt:lpstr>Chinese new year</vt:lpstr>
      <vt:lpstr>https://www.youtube.com/watch?v=guwPTBmuiN8</vt:lpstr>
      <vt:lpstr>Paper Dragon </vt:lpstr>
      <vt:lpstr>Loin Dance</vt:lpstr>
      <vt:lpstr>Fortune Cookies</vt:lpstr>
      <vt:lpstr>Chinese paper lanterns</vt:lpstr>
      <vt:lpstr>Draw a Dragon 1</vt:lpstr>
      <vt:lpstr>Draw a Dragon 2</vt:lpstr>
      <vt:lpstr>Draw a Dragon 3</vt:lpstr>
      <vt:lpstr>Draw a Dragon 4</vt:lpstr>
      <vt:lpstr>Draw a Dragon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New Year</dc:title>
  <dc:creator>3-4g</dc:creator>
  <cp:lastModifiedBy>Shannon Baron</cp:lastModifiedBy>
  <cp:revision>19</cp:revision>
  <dcterms:created xsi:type="dcterms:W3CDTF">2014-08-17T22:45:25Z</dcterms:created>
  <dcterms:modified xsi:type="dcterms:W3CDTF">2014-08-18T08:03:35Z</dcterms:modified>
</cp:coreProperties>
</file>