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4" r:id="rId7"/>
    <p:sldId id="262" r:id="rId8"/>
    <p:sldId id="263" r:id="rId9"/>
    <p:sldId id="264" r:id="rId10"/>
    <p:sldId id="261" r:id="rId11"/>
    <p:sldId id="273" r:id="rId12"/>
    <p:sldId id="266" r:id="rId13"/>
    <p:sldId id="267" r:id="rId14"/>
    <p:sldId id="268" r:id="rId15"/>
    <p:sldId id="269" r:id="rId16"/>
    <p:sldId id="272" r:id="rId17"/>
    <p:sldId id="276" r:id="rId18"/>
    <p:sldId id="265" r:id="rId19"/>
    <p:sldId id="277" r:id="rId20"/>
    <p:sldId id="275"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2807F74-0848-410C-8141-20C30A403C0C}" type="datetimeFigureOut">
              <a:rPr lang="en-US" smtClean="0"/>
              <a:pPr/>
              <a:t>10/4/2012</a:t>
            </a:fld>
            <a:endParaRPr lang="en-AU"/>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AU"/>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2C54A16-8550-4445-AE9E-36BAB63838EB}"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807F74-0848-410C-8141-20C30A403C0C}" type="datetimeFigureOut">
              <a:rPr lang="en-US" smtClean="0"/>
              <a:pPr/>
              <a:t>10/4/2012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C54A16-8550-4445-AE9E-36BAB63838E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807F74-0848-410C-8141-20C30A403C0C}" type="datetimeFigureOut">
              <a:rPr lang="en-US" smtClean="0"/>
              <a:pPr/>
              <a:t>10/4/2012</a:t>
            </a:fld>
            <a:endParaRPr lang="en-AU"/>
          </a:p>
        </p:txBody>
      </p:sp>
      <p:sp>
        <p:nvSpPr>
          <p:cNvPr id="5" name="Footer Placeholder 4"/>
          <p:cNvSpPr>
            <a:spLocks noGrp="1"/>
          </p:cNvSpPr>
          <p:nvPr>
            <p:ph type="ftr" sz="quarter" idx="11"/>
          </p:nvPr>
        </p:nvSpPr>
        <p:spPr>
          <a:xfrm>
            <a:off x="457201" y="6248207"/>
            <a:ext cx="5573483" cy="365125"/>
          </a:xfrm>
        </p:spPr>
        <p:txBody>
          <a:bodyPr/>
          <a:lstStyle/>
          <a:p>
            <a:endParaRPr lang="en-AU"/>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2C54A16-8550-4445-AE9E-36BAB63838EB}"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807F74-0848-410C-8141-20C30A403C0C}" type="datetimeFigureOut">
              <a:rPr lang="en-US" smtClean="0"/>
              <a:pPr/>
              <a:t>10/4/2012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2C54A16-8550-4445-AE9E-36BAB63838EB}" type="slidenum">
              <a:rPr lang="en-AU" smtClean="0"/>
              <a:pPr/>
              <a:t>‹#›</a:t>
            </a:fld>
            <a:endParaRPr lang="en-AU"/>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2807F74-0848-410C-8141-20C30A403C0C}" type="datetimeFigureOut">
              <a:rPr lang="en-US" smtClean="0"/>
              <a:pPr/>
              <a:t>10/4/2012</a:t>
            </a:fld>
            <a:endParaRPr lang="en-AU"/>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C54A16-8550-4445-AE9E-36BAB63838EB}" type="slidenum">
              <a:rPr lang="en-AU" smtClean="0"/>
              <a:pPr/>
              <a:t>‹#›</a:t>
            </a:fld>
            <a:endParaRPr lang="en-AU"/>
          </a:p>
        </p:txBody>
      </p:sp>
      <p:sp>
        <p:nvSpPr>
          <p:cNvPr id="14" name="Footer Placeholder 13"/>
          <p:cNvSpPr>
            <a:spLocks noGrp="1"/>
          </p:cNvSpPr>
          <p:nvPr>
            <p:ph type="ftr" sz="quarter" idx="12"/>
          </p:nvPr>
        </p:nvSpPr>
        <p:spPr/>
        <p:txBody>
          <a:bodyPr/>
          <a:lstStyle/>
          <a:p>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807F74-0848-410C-8141-20C30A403C0C}" type="datetimeFigureOut">
              <a:rPr lang="en-US" smtClean="0"/>
              <a:pPr/>
              <a:t>10/4/2012</a:t>
            </a:fld>
            <a:endParaRPr lang="en-AU"/>
          </a:p>
        </p:txBody>
      </p:sp>
      <p:sp>
        <p:nvSpPr>
          <p:cNvPr id="10" name="Slide Number Placeholder 9"/>
          <p:cNvSpPr>
            <a:spLocks noGrp="1"/>
          </p:cNvSpPr>
          <p:nvPr>
            <p:ph type="sldNum" sz="quarter" idx="16"/>
          </p:nvPr>
        </p:nvSpPr>
        <p:spPr/>
        <p:txBody>
          <a:bodyPr rtlCol="0"/>
          <a:lstStyle/>
          <a:p>
            <a:fld id="{02C54A16-8550-4445-AE9E-36BAB63838EB}" type="slidenum">
              <a:rPr lang="en-AU" smtClean="0"/>
              <a:pPr/>
              <a:t>‹#›</a:t>
            </a:fld>
            <a:endParaRPr lang="en-AU"/>
          </a:p>
        </p:txBody>
      </p:sp>
      <p:sp>
        <p:nvSpPr>
          <p:cNvPr id="12" name="Footer Placeholder 11"/>
          <p:cNvSpPr>
            <a:spLocks noGrp="1"/>
          </p:cNvSpPr>
          <p:nvPr>
            <p:ph type="ftr" sz="quarter" idx="17"/>
          </p:nvPr>
        </p:nvSpPr>
        <p:spPr/>
        <p:txBody>
          <a:bodyPr rtlCol="0"/>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2807F74-0848-410C-8141-20C30A403C0C}" type="datetimeFigureOut">
              <a:rPr lang="en-US" smtClean="0"/>
              <a:pPr/>
              <a:t>10/4/2012</a:t>
            </a:fld>
            <a:endParaRPr lang="en-AU"/>
          </a:p>
        </p:txBody>
      </p:sp>
      <p:sp>
        <p:nvSpPr>
          <p:cNvPr id="12" name="Slide Number Placeholder 11"/>
          <p:cNvSpPr>
            <a:spLocks noGrp="1"/>
          </p:cNvSpPr>
          <p:nvPr>
            <p:ph type="sldNum" sz="quarter" idx="16"/>
          </p:nvPr>
        </p:nvSpPr>
        <p:spPr/>
        <p:txBody>
          <a:bodyPr rtlCol="0"/>
          <a:lstStyle/>
          <a:p>
            <a:fld id="{02C54A16-8550-4445-AE9E-36BAB63838EB}" type="slidenum">
              <a:rPr lang="en-AU" smtClean="0"/>
              <a:pPr/>
              <a:t>‹#›</a:t>
            </a:fld>
            <a:endParaRPr lang="en-AU"/>
          </a:p>
        </p:txBody>
      </p:sp>
      <p:sp>
        <p:nvSpPr>
          <p:cNvPr id="14" name="Footer Placeholder 13"/>
          <p:cNvSpPr>
            <a:spLocks noGrp="1"/>
          </p:cNvSpPr>
          <p:nvPr>
            <p:ph type="ftr" sz="quarter" idx="17"/>
          </p:nvPr>
        </p:nvSpPr>
        <p:spPr/>
        <p:txBody>
          <a:bodyPr rtlCol="0"/>
          <a:lstStyle/>
          <a:p>
            <a:endParaRPr lang="en-AU"/>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807F74-0848-410C-8141-20C30A403C0C}" type="datetimeFigureOut">
              <a:rPr lang="en-US" smtClean="0"/>
              <a:pPr/>
              <a:t>10/4/2012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2C54A16-8550-4445-AE9E-36BAB63838E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07F74-0848-410C-8141-20C30A403C0C}" type="datetimeFigureOut">
              <a:rPr lang="en-US" smtClean="0"/>
              <a:pPr/>
              <a:t>10/4/2012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2C54A16-8550-4445-AE9E-36BAB63838E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807F74-0848-410C-8141-20C30A403C0C}" type="datetimeFigureOut">
              <a:rPr lang="en-US" smtClean="0"/>
              <a:pPr/>
              <a:t>10/4/2012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2C54A16-8550-4445-AE9E-36BAB63838EB}" type="slidenum">
              <a:rPr lang="en-AU" smtClean="0"/>
              <a:pPr/>
              <a:t>‹#›</a:t>
            </a:fld>
            <a:endParaRPr lang="en-AU"/>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2807F74-0848-410C-8141-20C30A403C0C}" type="datetimeFigureOut">
              <a:rPr lang="en-US" smtClean="0"/>
              <a:pPr/>
              <a:t>10/4/2012</a:t>
            </a:fld>
            <a:endParaRPr lang="en-AU"/>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2C54A16-8550-4445-AE9E-36BAB63838EB}" type="slidenum">
              <a:rPr lang="en-AU" smtClean="0"/>
              <a:pPr/>
              <a:t>‹#›</a:t>
            </a:fld>
            <a:endParaRPr lang="en-AU"/>
          </a:p>
        </p:txBody>
      </p:sp>
      <p:sp>
        <p:nvSpPr>
          <p:cNvPr id="14" name="Footer Placeholder 13"/>
          <p:cNvSpPr>
            <a:spLocks noGrp="1"/>
          </p:cNvSpPr>
          <p:nvPr>
            <p:ph type="ftr" sz="quarter" idx="12"/>
          </p:nvPr>
        </p:nvSpPr>
        <p:spPr>
          <a:xfrm>
            <a:off x="1600200" y="6248206"/>
            <a:ext cx="4572000" cy="365125"/>
          </a:xfrm>
        </p:spPr>
        <p:txBody>
          <a:bodyPr rtlCol="0"/>
          <a:lstStyle/>
          <a:p>
            <a:endParaRPr lang="en-AU"/>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2807F74-0848-410C-8141-20C30A403C0C}" type="datetimeFigureOut">
              <a:rPr lang="en-US" smtClean="0"/>
              <a:pPr/>
              <a:t>10/4/2012</a:t>
            </a:fld>
            <a:endParaRPr lang="en-AU"/>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AU"/>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2C54A16-8550-4445-AE9E-36BAB63838EB}"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8" Type="http://schemas.openxmlformats.org/officeDocument/2006/relationships/hyperlink" Target="http://www.smh.com.au/news/Victoria/Antwerp/2005/02/17/1108500206172.html" TargetMode="External"/><Relationship Id="rId3" Type="http://schemas.openxmlformats.org/officeDocument/2006/relationships/hyperlink" Target="http://www.bglc.com.au/" TargetMode="External"/><Relationship Id="rId7" Type="http://schemas.openxmlformats.org/officeDocument/2006/relationships/hyperlink" Target="http://www.womenaustralia.info/biogs/AWE1094b.htm" TargetMode="External"/><Relationship Id="rId2" Type="http://schemas.openxmlformats.org/officeDocument/2006/relationships/hyperlink" Target="http://www.abc.net.au/missionvoices/ebenezer/mission_history/default.htm" TargetMode="External"/><Relationship Id="rId1" Type="http://schemas.openxmlformats.org/officeDocument/2006/relationships/slideLayout" Target="../slideLayouts/slideLayout2.xml"/><Relationship Id="rId6" Type="http://schemas.openxmlformats.org/officeDocument/2006/relationships/hyperlink" Target="http://www.weeklytimesnow.com.au/article/2011/03/07/301961_national-news.html" TargetMode="External"/><Relationship Id="rId5" Type="http://schemas.openxmlformats.org/officeDocument/2006/relationships/hyperlink" Target="http://simplyaustralia.net/article-ebenezer.html" TargetMode="External"/><Relationship Id="rId4" Type="http://schemas.openxmlformats.org/officeDocument/2006/relationships/hyperlink" Target="http://www.teachers.ash.org.au/dnutting/germanaustralia/e/ebenezer.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428604"/>
            <a:ext cx="7624786" cy="1328734"/>
          </a:xfrm>
        </p:spPr>
        <p:txBody>
          <a:bodyPr>
            <a:normAutofit/>
          </a:bodyPr>
          <a:lstStyle/>
          <a:p>
            <a:r>
              <a:rPr lang="en-AU" dirty="0" smtClean="0"/>
              <a:t>EBENEZER Mission 1859-1904</a:t>
            </a:r>
            <a:br>
              <a:rPr lang="en-AU" dirty="0" smtClean="0"/>
            </a:br>
            <a:r>
              <a:rPr lang="en-AU" sz="2000" dirty="0" smtClean="0"/>
              <a:t>North-west Victoria (near </a:t>
            </a:r>
            <a:r>
              <a:rPr lang="en-AU" sz="2000" dirty="0" err="1" smtClean="0"/>
              <a:t>antwerp</a:t>
            </a:r>
            <a:r>
              <a:rPr lang="en-AU" sz="2000" dirty="0" smtClean="0"/>
              <a:t>)</a:t>
            </a:r>
            <a:endParaRPr lang="en-AU" dirty="0"/>
          </a:p>
        </p:txBody>
      </p:sp>
      <p:sp>
        <p:nvSpPr>
          <p:cNvPr id="3" name="Subtitle 2"/>
          <p:cNvSpPr>
            <a:spLocks noGrp="1"/>
          </p:cNvSpPr>
          <p:nvPr>
            <p:ph type="subTitle" idx="1"/>
          </p:nvPr>
        </p:nvSpPr>
        <p:spPr/>
        <p:txBody>
          <a:bodyPr/>
          <a:lstStyle/>
          <a:p>
            <a:r>
              <a:rPr lang="en-AU" dirty="0" smtClean="0"/>
              <a:t>By Shannon Baron </a:t>
            </a:r>
            <a:endParaRPr lang="en-AU" dirty="0"/>
          </a:p>
        </p:txBody>
      </p:sp>
      <p:pic>
        <p:nvPicPr>
          <p:cNvPr id="2050" name="Picture 2"/>
          <p:cNvPicPr>
            <a:picLocks noChangeAspect="1" noChangeArrowheads="1"/>
          </p:cNvPicPr>
          <p:nvPr/>
        </p:nvPicPr>
        <p:blipFill>
          <a:blip r:embed="rId2"/>
          <a:srcRect/>
          <a:stretch>
            <a:fillRect/>
          </a:stretch>
        </p:blipFill>
        <p:spPr bwMode="auto">
          <a:xfrm>
            <a:off x="2357422" y="1928802"/>
            <a:ext cx="4800524" cy="360999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Education:</a:t>
            </a:r>
            <a:endParaRPr lang="en-AU" dirty="0"/>
          </a:p>
        </p:txBody>
      </p:sp>
      <p:sp>
        <p:nvSpPr>
          <p:cNvPr id="3" name="Content Placeholder 2"/>
          <p:cNvSpPr>
            <a:spLocks noGrp="1"/>
          </p:cNvSpPr>
          <p:nvPr>
            <p:ph sz="quarter" idx="1"/>
          </p:nvPr>
        </p:nvSpPr>
        <p:spPr>
          <a:xfrm>
            <a:off x="612648" y="1600200"/>
            <a:ext cx="4745170" cy="4495800"/>
          </a:xfrm>
        </p:spPr>
        <p:txBody>
          <a:bodyPr/>
          <a:lstStyle/>
          <a:p>
            <a:r>
              <a:rPr lang="en-AU" dirty="0" smtClean="0"/>
              <a:t>Opening a school at the mission was one of the first things that occurred as “it was through schooling that they hoped to be able to educate the Aborigines to read and also to ‘civilise’ them in European ways” </a:t>
            </a:r>
          </a:p>
          <a:p>
            <a:pPr lvl="1"/>
            <a:r>
              <a:rPr lang="en-AU" dirty="0" smtClean="0"/>
              <a:t>Education was seen as the key to change</a:t>
            </a:r>
            <a:endParaRPr lang="en-AU" dirty="0"/>
          </a:p>
        </p:txBody>
      </p:sp>
      <p:pic>
        <p:nvPicPr>
          <p:cNvPr id="8194" name="Picture 2"/>
          <p:cNvPicPr>
            <a:picLocks noChangeAspect="1" noChangeArrowheads="1"/>
          </p:cNvPicPr>
          <p:nvPr/>
        </p:nvPicPr>
        <p:blipFill>
          <a:blip r:embed="rId2"/>
          <a:srcRect/>
          <a:stretch>
            <a:fillRect/>
          </a:stretch>
        </p:blipFill>
        <p:spPr bwMode="auto">
          <a:xfrm>
            <a:off x="5143504" y="2214554"/>
            <a:ext cx="3552328" cy="235745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Adapting to the European way of life...</a:t>
            </a:r>
            <a:endParaRPr lang="en-AU" dirty="0"/>
          </a:p>
        </p:txBody>
      </p:sp>
      <p:sp>
        <p:nvSpPr>
          <p:cNvPr id="4" name="Content Placeholder 3"/>
          <p:cNvSpPr>
            <a:spLocks noGrp="1"/>
          </p:cNvSpPr>
          <p:nvPr>
            <p:ph sz="quarter" idx="1"/>
          </p:nvPr>
        </p:nvSpPr>
        <p:spPr>
          <a:xfrm>
            <a:off x="3428992" y="1600200"/>
            <a:ext cx="5337056" cy="4495800"/>
          </a:xfrm>
        </p:spPr>
        <p:txBody>
          <a:bodyPr>
            <a:normAutofit fontScale="85000" lnSpcReduction="20000"/>
          </a:bodyPr>
          <a:lstStyle/>
          <a:p>
            <a:r>
              <a:rPr lang="en-AU" dirty="0" smtClean="0"/>
              <a:t>The school at Ebenezer was opened on the 17</a:t>
            </a:r>
            <a:r>
              <a:rPr lang="en-AU" baseline="30000" dirty="0" smtClean="0"/>
              <a:t>th</a:t>
            </a:r>
            <a:r>
              <a:rPr lang="en-AU" dirty="0" smtClean="0"/>
              <a:t> of January  1859 (seven days after the opening of the Ebenezer mission)</a:t>
            </a:r>
          </a:p>
          <a:p>
            <a:r>
              <a:rPr lang="en-AU" dirty="0" smtClean="0"/>
              <a:t>On the first day it only had one student and the next day two more students joined.</a:t>
            </a:r>
          </a:p>
          <a:p>
            <a:r>
              <a:rPr lang="en-AU" dirty="0" smtClean="0"/>
              <a:t>The students did not attend regularly in the beginning and the school was off to a slow beginning.  </a:t>
            </a:r>
          </a:p>
          <a:p>
            <a:r>
              <a:rPr lang="en-AU" dirty="0" smtClean="0"/>
              <a:t>However by 1901 the school had picked up and the teacher Miss Isabel Tyre taught 30 children.</a:t>
            </a:r>
          </a:p>
          <a:p>
            <a:pPr>
              <a:buNone/>
            </a:pPr>
            <a:endParaRPr lang="en-AU" dirty="0" smtClean="0"/>
          </a:p>
        </p:txBody>
      </p:sp>
      <p:pic>
        <p:nvPicPr>
          <p:cNvPr id="9218" name="Picture 2" descr="http://t2.gstatic.com/images?q=tbn:ANd9GcTUZuSMga1DgacwvEieyUsr4EgVsSYrFlSFO8PWuBwALHyV4OI3"/>
          <p:cNvPicPr>
            <a:picLocks noChangeAspect="1" noChangeArrowheads="1"/>
          </p:cNvPicPr>
          <p:nvPr/>
        </p:nvPicPr>
        <p:blipFill>
          <a:blip r:embed="rId2"/>
          <a:srcRect/>
          <a:stretch>
            <a:fillRect/>
          </a:stretch>
        </p:blipFill>
        <p:spPr bwMode="auto">
          <a:xfrm>
            <a:off x="500034" y="2643182"/>
            <a:ext cx="2765828" cy="20717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Closing of Ebenezer:</a:t>
            </a:r>
            <a:endParaRPr lang="en-AU" dirty="0"/>
          </a:p>
        </p:txBody>
      </p:sp>
      <p:sp>
        <p:nvSpPr>
          <p:cNvPr id="3" name="Content Placeholder 2"/>
          <p:cNvSpPr>
            <a:spLocks noGrp="1"/>
          </p:cNvSpPr>
          <p:nvPr>
            <p:ph sz="quarter" idx="1"/>
          </p:nvPr>
        </p:nvSpPr>
        <p:spPr>
          <a:xfrm>
            <a:off x="4143372" y="1785926"/>
            <a:ext cx="4765552" cy="4495800"/>
          </a:xfrm>
        </p:spPr>
        <p:txBody>
          <a:bodyPr>
            <a:normAutofit fontScale="77500" lnSpcReduction="20000"/>
          </a:bodyPr>
          <a:lstStyle/>
          <a:p>
            <a:r>
              <a:rPr lang="en-AU" dirty="0" smtClean="0"/>
              <a:t>1904 Ebenezer Mission was closed due to a number of reasons including:</a:t>
            </a:r>
          </a:p>
          <a:p>
            <a:pPr>
              <a:buNone/>
            </a:pPr>
            <a:r>
              <a:rPr lang="en-AU" dirty="0" smtClean="0"/>
              <a:t>  1.   There were not many full blooded Aboriginals     left in Victoria.</a:t>
            </a:r>
          </a:p>
          <a:p>
            <a:pPr>
              <a:buNone/>
            </a:pPr>
            <a:r>
              <a:rPr lang="en-AU" dirty="0" smtClean="0"/>
              <a:t>  2. In 1886 an act of parliament ordered all mixed blooded Aboriginals under the age of 34 to vacate the stations  </a:t>
            </a:r>
            <a:r>
              <a:rPr lang="en-AU" i="1" dirty="0" smtClean="0"/>
              <a:t>(therefore there were not many individuals left on Ebenezer mission)</a:t>
            </a:r>
          </a:p>
          <a:p>
            <a:pPr>
              <a:buNone/>
            </a:pPr>
            <a:r>
              <a:rPr lang="en-AU" dirty="0" smtClean="0"/>
              <a:t> 3. Three other missions were still opened in Victoria</a:t>
            </a:r>
          </a:p>
          <a:p>
            <a:pPr>
              <a:buNone/>
            </a:pPr>
            <a:r>
              <a:rPr lang="en-AU" dirty="0" smtClean="0"/>
              <a:t>  </a:t>
            </a:r>
            <a:endParaRPr lang="en-AU" dirty="0"/>
          </a:p>
        </p:txBody>
      </p:sp>
      <p:pic>
        <p:nvPicPr>
          <p:cNvPr id="2050" name="Picture 2"/>
          <p:cNvPicPr>
            <a:picLocks noChangeAspect="1" noChangeArrowheads="1"/>
          </p:cNvPicPr>
          <p:nvPr/>
        </p:nvPicPr>
        <p:blipFill>
          <a:blip r:embed="rId2"/>
          <a:srcRect/>
          <a:stretch>
            <a:fillRect/>
          </a:stretch>
        </p:blipFill>
        <p:spPr bwMode="auto">
          <a:xfrm>
            <a:off x="357158" y="2214554"/>
            <a:ext cx="3829698" cy="257176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Aftermath of the closing of Ebenezer:</a:t>
            </a:r>
            <a:endParaRPr lang="en-AU" dirty="0"/>
          </a:p>
        </p:txBody>
      </p:sp>
      <p:sp>
        <p:nvSpPr>
          <p:cNvPr id="5" name="Content Placeholder 4"/>
          <p:cNvSpPr>
            <a:spLocks noGrp="1"/>
          </p:cNvSpPr>
          <p:nvPr>
            <p:ph sz="quarter" idx="1"/>
          </p:nvPr>
        </p:nvSpPr>
        <p:spPr>
          <a:xfrm>
            <a:off x="285720" y="1643050"/>
            <a:ext cx="5500726" cy="4419600"/>
          </a:xfrm>
        </p:spPr>
        <p:txBody>
          <a:bodyPr>
            <a:normAutofit fontScale="92500" lnSpcReduction="10000"/>
          </a:bodyPr>
          <a:lstStyle/>
          <a:p>
            <a:r>
              <a:rPr lang="en-AU" dirty="0" smtClean="0"/>
              <a:t>Some of the Aboriginals who resided at Ebenezer stayed around the area, while others were forced to move to the Lake Tyers mission</a:t>
            </a:r>
          </a:p>
          <a:p>
            <a:endParaRPr lang="en-AU" dirty="0" smtClean="0"/>
          </a:p>
          <a:p>
            <a:r>
              <a:rPr lang="en-AU" dirty="0" smtClean="0"/>
              <a:t>The land was handed back to the lands department in 1904 and the land of the mission excluding a small section around the buildings was divided up and sold for farming </a:t>
            </a:r>
            <a:r>
              <a:rPr lang="en-AU" i="1" dirty="0" smtClean="0"/>
              <a:t>(the building still remain there today)</a:t>
            </a:r>
          </a:p>
          <a:p>
            <a:endParaRPr lang="en-AU" i="1" dirty="0" smtClean="0"/>
          </a:p>
          <a:p>
            <a:endParaRPr lang="en-AU" dirty="0" smtClean="0"/>
          </a:p>
        </p:txBody>
      </p:sp>
      <p:pic>
        <p:nvPicPr>
          <p:cNvPr id="1026" name="Picture 2"/>
          <p:cNvPicPr>
            <a:picLocks noChangeAspect="1" noChangeArrowheads="1"/>
          </p:cNvPicPr>
          <p:nvPr/>
        </p:nvPicPr>
        <p:blipFill>
          <a:blip r:embed="rId2"/>
          <a:srcRect/>
          <a:stretch>
            <a:fillRect/>
          </a:stretch>
        </p:blipFill>
        <p:spPr bwMode="auto">
          <a:xfrm>
            <a:off x="6429388" y="2786058"/>
            <a:ext cx="2407794" cy="160227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Continued....</a:t>
            </a:r>
            <a:endParaRPr lang="en-AU" dirty="0"/>
          </a:p>
        </p:txBody>
      </p:sp>
      <p:sp>
        <p:nvSpPr>
          <p:cNvPr id="3" name="Content Placeholder 2"/>
          <p:cNvSpPr>
            <a:spLocks noGrp="1"/>
          </p:cNvSpPr>
          <p:nvPr>
            <p:ph sz="quarter" idx="1"/>
          </p:nvPr>
        </p:nvSpPr>
        <p:spPr/>
        <p:txBody>
          <a:bodyPr/>
          <a:lstStyle/>
          <a:p>
            <a:r>
              <a:rPr lang="en-AU" dirty="0" smtClean="0"/>
              <a:t>After Ebenezer had been closed the buildings were left and neglected </a:t>
            </a:r>
            <a:endParaRPr lang="en-AU" dirty="0"/>
          </a:p>
        </p:txBody>
      </p:sp>
      <p:pic>
        <p:nvPicPr>
          <p:cNvPr id="3074" name="Picture 2"/>
          <p:cNvPicPr>
            <a:picLocks noChangeAspect="1" noChangeArrowheads="1"/>
          </p:cNvPicPr>
          <p:nvPr/>
        </p:nvPicPr>
        <p:blipFill>
          <a:blip r:embed="rId2"/>
          <a:srcRect/>
          <a:stretch>
            <a:fillRect/>
          </a:stretch>
        </p:blipFill>
        <p:spPr bwMode="auto">
          <a:xfrm>
            <a:off x="1000100" y="2786058"/>
            <a:ext cx="2552700" cy="17907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00628" y="4071942"/>
            <a:ext cx="2552700" cy="17907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Preservation of Ebenezer:</a:t>
            </a:r>
            <a:endParaRPr lang="en-AU"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357158" y="1928802"/>
            <a:ext cx="3475016" cy="1566860"/>
          </a:xfrm>
          <a:prstGeom prst="rect">
            <a:avLst/>
          </a:prstGeom>
          <a:noFill/>
          <a:ln w="9525">
            <a:noFill/>
            <a:miter lim="800000"/>
            <a:headEnd/>
            <a:tailEnd/>
          </a:ln>
          <a:effectLst/>
        </p:spPr>
      </p:pic>
      <p:sp>
        <p:nvSpPr>
          <p:cNvPr id="5" name="TextBox 4"/>
          <p:cNvSpPr txBox="1"/>
          <p:nvPr/>
        </p:nvSpPr>
        <p:spPr>
          <a:xfrm>
            <a:off x="500034" y="3643314"/>
            <a:ext cx="3071834" cy="369332"/>
          </a:xfrm>
          <a:prstGeom prst="rect">
            <a:avLst/>
          </a:prstGeom>
          <a:noFill/>
        </p:spPr>
        <p:txBody>
          <a:bodyPr wrap="square" rtlCol="0">
            <a:spAutoFit/>
          </a:bodyPr>
          <a:lstStyle/>
          <a:p>
            <a:r>
              <a:rPr lang="en-AU" dirty="0" smtClean="0"/>
              <a:t>Ebenezer  mission church1988</a:t>
            </a:r>
            <a:endParaRPr lang="en-AU" dirty="0"/>
          </a:p>
        </p:txBody>
      </p:sp>
      <p:pic>
        <p:nvPicPr>
          <p:cNvPr id="4099" name="Picture 3"/>
          <p:cNvPicPr>
            <a:picLocks noChangeAspect="1" noChangeArrowheads="1"/>
          </p:cNvPicPr>
          <p:nvPr/>
        </p:nvPicPr>
        <p:blipFill>
          <a:blip r:embed="rId3"/>
          <a:srcRect/>
          <a:stretch>
            <a:fillRect/>
          </a:stretch>
        </p:blipFill>
        <p:spPr bwMode="auto">
          <a:xfrm>
            <a:off x="357158" y="4266564"/>
            <a:ext cx="3500462" cy="1524646"/>
          </a:xfrm>
          <a:prstGeom prst="rect">
            <a:avLst/>
          </a:prstGeom>
          <a:noFill/>
          <a:ln w="9525">
            <a:noFill/>
            <a:miter lim="800000"/>
            <a:headEnd/>
            <a:tailEnd/>
          </a:ln>
          <a:effectLst/>
        </p:spPr>
      </p:pic>
      <p:sp>
        <p:nvSpPr>
          <p:cNvPr id="7" name="TextBox 6"/>
          <p:cNvSpPr txBox="1"/>
          <p:nvPr/>
        </p:nvSpPr>
        <p:spPr>
          <a:xfrm>
            <a:off x="571472" y="6072206"/>
            <a:ext cx="3071834" cy="369332"/>
          </a:xfrm>
          <a:prstGeom prst="rect">
            <a:avLst/>
          </a:prstGeom>
          <a:noFill/>
        </p:spPr>
        <p:txBody>
          <a:bodyPr wrap="square" rtlCol="0">
            <a:spAutoFit/>
          </a:bodyPr>
          <a:lstStyle/>
          <a:p>
            <a:r>
              <a:rPr lang="en-AU" dirty="0" smtClean="0"/>
              <a:t>Ebenezer  mission church 2008</a:t>
            </a:r>
            <a:endParaRPr lang="en-AU" dirty="0"/>
          </a:p>
        </p:txBody>
      </p:sp>
      <p:sp>
        <p:nvSpPr>
          <p:cNvPr id="8" name="TextBox 7"/>
          <p:cNvSpPr txBox="1"/>
          <p:nvPr/>
        </p:nvSpPr>
        <p:spPr>
          <a:xfrm>
            <a:off x="4000496" y="1785926"/>
            <a:ext cx="5000660" cy="4247317"/>
          </a:xfrm>
          <a:prstGeom prst="rect">
            <a:avLst/>
          </a:prstGeom>
          <a:noFill/>
        </p:spPr>
        <p:txBody>
          <a:bodyPr wrap="square" rtlCol="0">
            <a:spAutoFit/>
          </a:bodyPr>
          <a:lstStyle/>
          <a:p>
            <a:endParaRPr lang="en-AU" dirty="0" smtClean="0"/>
          </a:p>
          <a:p>
            <a:pPr>
              <a:buFont typeface="Wingdings" pitchFamily="2" charset="2"/>
              <a:buChar char="q"/>
            </a:pPr>
            <a:r>
              <a:rPr lang="en-AU" dirty="0" smtClean="0"/>
              <a:t>Due to the support of Aboriginal Affairs Victoria, in the year 2000 Renovations of Ebenezer occurred</a:t>
            </a:r>
          </a:p>
          <a:p>
            <a:pPr>
              <a:buFont typeface="Wingdings" pitchFamily="2" charset="2"/>
              <a:buChar char="q"/>
            </a:pPr>
            <a:endParaRPr lang="en-AU" dirty="0" smtClean="0"/>
          </a:p>
          <a:p>
            <a:pPr>
              <a:buFont typeface="Wingdings" pitchFamily="2" charset="2"/>
              <a:buChar char="q"/>
            </a:pPr>
            <a:r>
              <a:rPr lang="en-AU" dirty="0" smtClean="0"/>
              <a:t>The preservation of the Ebenezer mission was celebrated by the local </a:t>
            </a:r>
            <a:r>
              <a:rPr lang="en-AU" dirty="0" err="1" smtClean="0"/>
              <a:t>Koorie</a:t>
            </a:r>
            <a:r>
              <a:rPr lang="en-AU" dirty="0" smtClean="0"/>
              <a:t> community (which included descendents of residents of the mission).</a:t>
            </a:r>
          </a:p>
          <a:p>
            <a:pPr>
              <a:buFont typeface="Wingdings" pitchFamily="2" charset="2"/>
              <a:buChar char="q"/>
            </a:pPr>
            <a:endParaRPr lang="en-AU" dirty="0" smtClean="0"/>
          </a:p>
          <a:p>
            <a:pPr>
              <a:buFont typeface="Wingdings" pitchFamily="2" charset="2"/>
              <a:buChar char="q"/>
            </a:pPr>
            <a:r>
              <a:rPr lang="en-AU" dirty="0" smtClean="0"/>
              <a:t>The renovations to Ebenezer mission helped to preserve an important Victorian historical site which is apart of the local Aboriginal history.</a:t>
            </a:r>
          </a:p>
          <a:p>
            <a:pPr>
              <a:buFont typeface="Wingdings" pitchFamily="2" charset="2"/>
              <a:buChar char="q"/>
            </a:pPr>
            <a:endParaRPr lang="en-AU" dirty="0" smtClean="0"/>
          </a:p>
          <a:p>
            <a:pPr>
              <a:buFont typeface="Wingdings" pitchFamily="2" charset="2"/>
              <a:buChar char="q"/>
            </a:pPr>
            <a:r>
              <a:rPr lang="en-AU" dirty="0" smtClean="0"/>
              <a:t>Preservation work is still currently occurring to other buildings and the cemetery at Ebenezer mission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Ebenezer Today:</a:t>
            </a:r>
            <a:endParaRPr lang="en-AU" dirty="0"/>
          </a:p>
        </p:txBody>
      </p:sp>
      <p:sp>
        <p:nvSpPr>
          <p:cNvPr id="3" name="Content Placeholder 2"/>
          <p:cNvSpPr>
            <a:spLocks noGrp="1"/>
          </p:cNvSpPr>
          <p:nvPr>
            <p:ph sz="quarter" idx="1"/>
          </p:nvPr>
        </p:nvSpPr>
        <p:spPr>
          <a:xfrm>
            <a:off x="612648" y="1600200"/>
            <a:ext cx="3602162" cy="4495800"/>
          </a:xfrm>
        </p:spPr>
        <p:txBody>
          <a:bodyPr>
            <a:normAutofit fontScale="70000" lnSpcReduction="20000"/>
          </a:bodyPr>
          <a:lstStyle/>
          <a:p>
            <a:r>
              <a:rPr lang="en-AU" dirty="0" smtClean="0"/>
              <a:t>The National Trust and the </a:t>
            </a:r>
            <a:r>
              <a:rPr lang="en-AU" dirty="0" err="1" smtClean="0"/>
              <a:t>Goolum</a:t>
            </a:r>
            <a:r>
              <a:rPr lang="en-AU" dirty="0" smtClean="0"/>
              <a:t> </a:t>
            </a:r>
            <a:r>
              <a:rPr lang="en-AU" dirty="0" err="1" smtClean="0"/>
              <a:t>Goolum</a:t>
            </a:r>
            <a:r>
              <a:rPr lang="en-AU" dirty="0" smtClean="0"/>
              <a:t> Aboriginal Cooperative now own the Ebenezer </a:t>
            </a:r>
            <a:r>
              <a:rPr lang="en-AU" dirty="0" smtClean="0"/>
              <a:t>site (however it will soon be handed over to the </a:t>
            </a:r>
            <a:r>
              <a:rPr lang="en-AU" dirty="0" err="1" smtClean="0"/>
              <a:t>Barengi</a:t>
            </a:r>
            <a:r>
              <a:rPr lang="en-AU" dirty="0" smtClean="0"/>
              <a:t> </a:t>
            </a:r>
            <a:r>
              <a:rPr lang="en-AU" dirty="0" err="1" smtClean="0"/>
              <a:t>Gadjin</a:t>
            </a:r>
            <a:r>
              <a:rPr lang="en-AU" dirty="0" smtClean="0"/>
              <a:t> Land Council)</a:t>
            </a:r>
            <a:endParaRPr lang="en-AU" dirty="0" smtClean="0"/>
          </a:p>
          <a:p>
            <a:r>
              <a:rPr lang="en-AU" dirty="0" smtClean="0"/>
              <a:t>It is currently closed for renovations </a:t>
            </a:r>
          </a:p>
          <a:p>
            <a:r>
              <a:rPr lang="en-AU" dirty="0" smtClean="0"/>
              <a:t>It was temporarily closed as individuals were taking  tours of the site without the owners knowledge and or permission and without leaving any donations in order for the upkeep of the site </a:t>
            </a:r>
            <a:endParaRPr lang="en-AU" dirty="0" smtClean="0"/>
          </a:p>
          <a:p>
            <a:pPr>
              <a:buNone/>
            </a:pPr>
            <a:endParaRPr lang="en-AU" dirty="0" smtClean="0"/>
          </a:p>
          <a:p>
            <a:endParaRPr lang="en-AU" dirty="0"/>
          </a:p>
        </p:txBody>
      </p:sp>
      <p:pic>
        <p:nvPicPr>
          <p:cNvPr id="3073" name="Picture 1" descr="C:\Users\clt\AppData\Local\Microsoft\Windows\Temporary Internet Files\Content.IE5\PVNXV3YQ\photo.JPG"/>
          <p:cNvPicPr>
            <a:picLocks noChangeAspect="1" noChangeArrowheads="1"/>
          </p:cNvPicPr>
          <p:nvPr/>
        </p:nvPicPr>
        <p:blipFill>
          <a:blip r:embed="rId2"/>
          <a:srcRect/>
          <a:stretch>
            <a:fillRect/>
          </a:stretch>
        </p:blipFill>
        <p:spPr bwMode="auto">
          <a:xfrm>
            <a:off x="5000628" y="1643050"/>
            <a:ext cx="3214692" cy="428625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greater insight to Ebenezer</a:t>
            </a:r>
            <a:endParaRPr lang="en-AU" dirty="0"/>
          </a:p>
        </p:txBody>
      </p:sp>
      <p:pic>
        <p:nvPicPr>
          <p:cNvPr id="1026" name="Picture 2" descr="C:\Users\clt\AppData\Local\Microsoft\Windows\Temporary Internet Files\Content.IE5\3SQGRL9B\photo.JPG"/>
          <p:cNvPicPr>
            <a:picLocks noGrp="1" noChangeAspect="1" noChangeArrowheads="1"/>
          </p:cNvPicPr>
          <p:nvPr>
            <p:ph sz="quarter" idx="1"/>
          </p:nvPr>
        </p:nvPicPr>
        <p:blipFill>
          <a:blip r:embed="rId2"/>
          <a:srcRect/>
          <a:stretch>
            <a:fillRect/>
          </a:stretch>
        </p:blipFill>
        <p:spPr bwMode="auto">
          <a:xfrm>
            <a:off x="1071538" y="1643050"/>
            <a:ext cx="6423028" cy="4817271"/>
          </a:xfrm>
          <a:prstGeom prst="rect">
            <a:avLst/>
          </a:prstGeom>
          <a:noFill/>
        </p:spPr>
      </p:pic>
      <p:sp>
        <p:nvSpPr>
          <p:cNvPr id="5" name="TextBox 4"/>
          <p:cNvSpPr txBox="1"/>
          <p:nvPr/>
        </p:nvSpPr>
        <p:spPr>
          <a:xfrm>
            <a:off x="7572396" y="4572008"/>
            <a:ext cx="1571604" cy="1477328"/>
          </a:xfrm>
          <a:prstGeom prst="rect">
            <a:avLst/>
          </a:prstGeom>
          <a:noFill/>
        </p:spPr>
        <p:txBody>
          <a:bodyPr wrap="square" rtlCol="0">
            <a:spAutoFit/>
          </a:bodyPr>
          <a:lstStyle/>
          <a:p>
            <a:r>
              <a:rPr lang="en-AU" dirty="0" smtClean="0"/>
              <a:t>R. Marks, personal communication, October 3, 2012</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Response Towards Ebenezer:</a:t>
            </a:r>
            <a:endParaRPr lang="en-AU" dirty="0"/>
          </a:p>
        </p:txBody>
      </p:sp>
      <p:sp>
        <p:nvSpPr>
          <p:cNvPr id="3" name="Content Placeholder 2"/>
          <p:cNvSpPr>
            <a:spLocks noGrp="1"/>
          </p:cNvSpPr>
          <p:nvPr>
            <p:ph sz="quarter" idx="1"/>
          </p:nvPr>
        </p:nvSpPr>
        <p:spPr>
          <a:xfrm>
            <a:off x="3500430" y="1600200"/>
            <a:ext cx="5429288" cy="5257800"/>
          </a:xfrm>
        </p:spPr>
        <p:txBody>
          <a:bodyPr>
            <a:normAutofit fontScale="55000" lnSpcReduction="20000"/>
          </a:bodyPr>
          <a:lstStyle/>
          <a:p>
            <a:pPr>
              <a:buNone/>
            </a:pPr>
            <a:endParaRPr lang="en-AU" dirty="0" smtClean="0"/>
          </a:p>
          <a:p>
            <a:pPr>
              <a:buNone/>
            </a:pPr>
            <a:r>
              <a:rPr lang="en-AU" dirty="0" smtClean="0"/>
              <a:t>Ray believed that both positives and negatives are associated with Ebenezer mission</a:t>
            </a:r>
          </a:p>
          <a:p>
            <a:r>
              <a:rPr lang="en-AU" u="sng" dirty="0" smtClean="0"/>
              <a:t>Negatives:</a:t>
            </a:r>
          </a:p>
          <a:p>
            <a:pPr>
              <a:buNone/>
            </a:pPr>
            <a:r>
              <a:rPr lang="en-AU" dirty="0" smtClean="0"/>
              <a:t>     *</a:t>
            </a:r>
            <a:r>
              <a:rPr lang="en-AU" dirty="0" smtClean="0"/>
              <a:t> </a:t>
            </a:r>
            <a:r>
              <a:rPr lang="en-AU" dirty="0" smtClean="0"/>
              <a:t>Some Aboriginals </a:t>
            </a:r>
            <a:r>
              <a:rPr lang="en-AU" dirty="0" smtClean="0"/>
              <a:t>were forced to go on the mission, to change their religion and their way of life (Ray stated that some would have done this willingly however  not all)</a:t>
            </a:r>
            <a:r>
              <a:rPr lang="en-AU" dirty="0" smtClean="0"/>
              <a:t>      </a:t>
            </a:r>
          </a:p>
          <a:p>
            <a:pPr>
              <a:buNone/>
            </a:pPr>
            <a:r>
              <a:rPr lang="en-AU" dirty="0" smtClean="0"/>
              <a:t>     *The Aboriginals had to receive permission to go and see their relations/friends who were not on the mission with them</a:t>
            </a:r>
          </a:p>
          <a:p>
            <a:pPr>
              <a:buNone/>
            </a:pPr>
            <a:r>
              <a:rPr lang="en-AU" dirty="0" smtClean="0"/>
              <a:t>      *Disease from the settlers was introduced to the Aboriginals which resulted in the deaths of many Aboriginal children on the mission</a:t>
            </a:r>
          </a:p>
          <a:p>
            <a:r>
              <a:rPr lang="en-AU" u="sng" dirty="0" smtClean="0"/>
              <a:t>Positives:</a:t>
            </a:r>
          </a:p>
          <a:p>
            <a:pPr>
              <a:buNone/>
            </a:pPr>
            <a:r>
              <a:rPr lang="en-AU" dirty="0" smtClean="0"/>
              <a:t>      *The Aboriginals received food rations while also being capable of hunting and fishing on the surrounding land of Ebenezer </a:t>
            </a:r>
          </a:p>
          <a:p>
            <a:pPr>
              <a:buNone/>
            </a:pPr>
            <a:r>
              <a:rPr lang="en-AU" dirty="0" smtClean="0"/>
              <a:t>      *That the site is an important part of Aboriginal history that is still standing today </a:t>
            </a:r>
          </a:p>
          <a:p>
            <a:pPr>
              <a:buNone/>
            </a:pPr>
            <a:r>
              <a:rPr lang="en-AU" dirty="0" smtClean="0"/>
              <a:t>	</a:t>
            </a:r>
            <a:r>
              <a:rPr lang="en-AU" dirty="0" smtClean="0"/>
              <a:t>   -The Aboriginal Community helped with the restoration of Ebenezer through Aboriginal Affairs Victoria</a:t>
            </a:r>
          </a:p>
          <a:p>
            <a:pPr>
              <a:buNone/>
            </a:pPr>
            <a:endParaRPr lang="en-AU" dirty="0" smtClean="0"/>
          </a:p>
        </p:txBody>
      </p:sp>
      <p:pic>
        <p:nvPicPr>
          <p:cNvPr id="10242" name="Picture 2" descr="http://simplyaustralia.net/images/ebenezer-6.jpg"/>
          <p:cNvPicPr>
            <a:picLocks noChangeAspect="1" noChangeArrowheads="1"/>
          </p:cNvPicPr>
          <p:nvPr/>
        </p:nvPicPr>
        <p:blipFill>
          <a:blip r:embed="rId2"/>
          <a:srcRect/>
          <a:stretch>
            <a:fillRect/>
          </a:stretch>
        </p:blipFill>
        <p:spPr bwMode="auto">
          <a:xfrm>
            <a:off x="285720" y="2428868"/>
            <a:ext cx="3259670" cy="207170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His Response to it being closed:</a:t>
            </a:r>
            <a:endParaRPr lang="en-AU" dirty="0"/>
          </a:p>
        </p:txBody>
      </p:sp>
      <p:sp>
        <p:nvSpPr>
          <p:cNvPr id="3" name="Content Placeholder 2"/>
          <p:cNvSpPr>
            <a:spLocks noGrp="1"/>
          </p:cNvSpPr>
          <p:nvPr>
            <p:ph sz="quarter" idx="1"/>
          </p:nvPr>
        </p:nvSpPr>
        <p:spPr>
          <a:xfrm>
            <a:off x="612648" y="1600200"/>
            <a:ext cx="5102360" cy="4495800"/>
          </a:xfrm>
        </p:spPr>
        <p:txBody>
          <a:bodyPr>
            <a:normAutofit fontScale="70000" lnSpcReduction="20000"/>
          </a:bodyPr>
          <a:lstStyle/>
          <a:p>
            <a:pPr>
              <a:buNone/>
            </a:pPr>
            <a:r>
              <a:rPr lang="en-AU" dirty="0" smtClean="0"/>
              <a:t>He believes that it is a good thing as it means:</a:t>
            </a:r>
          </a:p>
          <a:p>
            <a:r>
              <a:rPr lang="en-AU" dirty="0" smtClean="0"/>
              <a:t>Vandalism will not occur</a:t>
            </a:r>
          </a:p>
          <a:p>
            <a:r>
              <a:rPr lang="en-AU" dirty="0" smtClean="0"/>
              <a:t>Only structured tours will be conducted through the </a:t>
            </a:r>
            <a:r>
              <a:rPr lang="en-AU" dirty="0" err="1" smtClean="0"/>
              <a:t>Barengi</a:t>
            </a:r>
            <a:r>
              <a:rPr lang="en-AU" dirty="0" smtClean="0"/>
              <a:t> </a:t>
            </a:r>
            <a:r>
              <a:rPr lang="en-AU" dirty="0" err="1" smtClean="0"/>
              <a:t>Gadjin</a:t>
            </a:r>
            <a:r>
              <a:rPr lang="en-AU" dirty="0" smtClean="0"/>
              <a:t> land council (this will mean that any tourists will have to go through them first)</a:t>
            </a:r>
          </a:p>
          <a:p>
            <a:r>
              <a:rPr lang="en-AU" dirty="0" smtClean="0"/>
              <a:t>A greater level of information about Ebenezer will be able to be transferred to those visiting</a:t>
            </a:r>
          </a:p>
          <a:p>
            <a:r>
              <a:rPr lang="en-AU" dirty="0" smtClean="0"/>
              <a:t>The </a:t>
            </a:r>
            <a:r>
              <a:rPr lang="en-AU" dirty="0" err="1" smtClean="0"/>
              <a:t>Barengi</a:t>
            </a:r>
            <a:r>
              <a:rPr lang="en-AU" dirty="0" smtClean="0"/>
              <a:t> </a:t>
            </a:r>
            <a:r>
              <a:rPr lang="en-AU" dirty="0" err="1" smtClean="0"/>
              <a:t>Gadjin</a:t>
            </a:r>
            <a:r>
              <a:rPr lang="en-AU" dirty="0" smtClean="0"/>
              <a:t> land council will be able to monitor who visits Ebenezer </a:t>
            </a:r>
          </a:p>
          <a:p>
            <a:r>
              <a:rPr lang="en-AU" dirty="0" smtClean="0"/>
              <a:t>The site will be preserved for a longer period of time and be kept in good condition</a:t>
            </a:r>
          </a:p>
          <a:p>
            <a:endParaRPr lang="en-AU" dirty="0"/>
          </a:p>
        </p:txBody>
      </p:sp>
      <p:pic>
        <p:nvPicPr>
          <p:cNvPr id="4" name="Picture 9" descr="C:\Users\clt\AppData\Local\Microsoft\Windows\Temporary Internet Files\Content.IE5\WOZOIQBV\photo.JPG"/>
          <p:cNvPicPr>
            <a:picLocks noChangeAspect="1" noChangeArrowheads="1"/>
          </p:cNvPicPr>
          <p:nvPr/>
        </p:nvPicPr>
        <p:blipFill>
          <a:blip r:embed="rId2"/>
          <a:srcRect/>
          <a:stretch>
            <a:fillRect/>
          </a:stretch>
        </p:blipFill>
        <p:spPr bwMode="auto">
          <a:xfrm>
            <a:off x="5786446" y="2571744"/>
            <a:ext cx="2857520" cy="21431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The Establishment of Ebenezer Mission</a:t>
            </a:r>
            <a:endParaRPr lang="en-AU" dirty="0"/>
          </a:p>
        </p:txBody>
      </p:sp>
      <p:sp>
        <p:nvSpPr>
          <p:cNvPr id="7" name="Content Placeholder 6"/>
          <p:cNvSpPr>
            <a:spLocks noGrp="1"/>
          </p:cNvSpPr>
          <p:nvPr>
            <p:ph sz="quarter" idx="1"/>
          </p:nvPr>
        </p:nvSpPr>
        <p:spPr>
          <a:xfrm>
            <a:off x="214282" y="1714488"/>
            <a:ext cx="5214974" cy="4857784"/>
          </a:xfrm>
        </p:spPr>
        <p:txBody>
          <a:bodyPr>
            <a:normAutofit/>
          </a:bodyPr>
          <a:lstStyle/>
          <a:p>
            <a:r>
              <a:rPr lang="en-AU" sz="2000" dirty="0" smtClean="0"/>
              <a:t>Ebenezer was first established in 1859 by the Moravian Church (which is a branch of the protestant religious community) on the banks of the Wimmera River just out of Antwerp Victoria.</a:t>
            </a:r>
          </a:p>
          <a:p>
            <a:r>
              <a:rPr lang="en-AU" sz="2000" dirty="0" smtClean="0"/>
              <a:t>Ebenezer Mission is situated on the land of the </a:t>
            </a:r>
            <a:r>
              <a:rPr lang="en-AU" sz="2000" dirty="0" err="1" smtClean="0"/>
              <a:t>Wotjobaluk</a:t>
            </a:r>
            <a:r>
              <a:rPr lang="en-AU" sz="2000" dirty="0" smtClean="0"/>
              <a:t> country.</a:t>
            </a:r>
          </a:p>
          <a:p>
            <a:pPr>
              <a:buNone/>
            </a:pPr>
            <a:endParaRPr lang="en-AU" sz="2000" dirty="0" smtClean="0"/>
          </a:p>
          <a:p>
            <a:r>
              <a:rPr lang="en-AU" sz="2000" dirty="0" smtClean="0"/>
              <a:t>The site was chosen from one of four options that were available and was recommended by the pastoralist of the Antwerp station Horatio </a:t>
            </a:r>
            <a:r>
              <a:rPr lang="en-AU" sz="2000" dirty="0" err="1" smtClean="0"/>
              <a:t>Ellerman</a:t>
            </a:r>
            <a:r>
              <a:rPr lang="en-AU" sz="2000" dirty="0" smtClean="0"/>
              <a:t>.</a:t>
            </a:r>
          </a:p>
          <a:p>
            <a:pPr>
              <a:buFont typeface="Wingdings" pitchFamily="2" charset="2"/>
              <a:buChar char="Ø"/>
            </a:pPr>
            <a:r>
              <a:rPr lang="en-AU" sz="1600" dirty="0" smtClean="0"/>
              <a:t>This location was chosen as it was believed that it was </a:t>
            </a:r>
            <a:r>
              <a:rPr lang="en-AU" sz="1600" dirty="0" err="1" smtClean="0"/>
              <a:t>furtherest</a:t>
            </a:r>
            <a:r>
              <a:rPr lang="en-AU" sz="1600" dirty="0" smtClean="0"/>
              <a:t> away from the negative effects of the settlers</a:t>
            </a:r>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p:txBody>
      </p:sp>
      <p:pic>
        <p:nvPicPr>
          <p:cNvPr id="1026" name="Picture 2"/>
          <p:cNvPicPr>
            <a:picLocks noChangeAspect="1" noChangeArrowheads="1"/>
          </p:cNvPicPr>
          <p:nvPr/>
        </p:nvPicPr>
        <p:blipFill>
          <a:blip r:embed="rId2"/>
          <a:srcRect/>
          <a:stretch>
            <a:fillRect/>
          </a:stretch>
        </p:blipFill>
        <p:spPr bwMode="auto">
          <a:xfrm>
            <a:off x="5357818" y="2571744"/>
            <a:ext cx="3500430" cy="224226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Stories about Ebenezer from Ray</a:t>
            </a:r>
            <a:endParaRPr lang="en-AU" dirty="0"/>
          </a:p>
        </p:txBody>
      </p:sp>
      <p:sp>
        <p:nvSpPr>
          <p:cNvPr id="3" name="Content Placeholder 2"/>
          <p:cNvSpPr>
            <a:spLocks noGrp="1"/>
          </p:cNvSpPr>
          <p:nvPr>
            <p:ph sz="quarter" idx="1"/>
          </p:nvPr>
        </p:nvSpPr>
        <p:spPr>
          <a:xfrm>
            <a:off x="4000496" y="1600200"/>
            <a:ext cx="4765552" cy="4495800"/>
          </a:xfrm>
        </p:spPr>
        <p:txBody>
          <a:bodyPr>
            <a:normAutofit fontScale="85000" lnSpcReduction="10000"/>
          </a:bodyPr>
          <a:lstStyle/>
          <a:p>
            <a:pPr>
              <a:buNone/>
            </a:pPr>
            <a:r>
              <a:rPr lang="en-AU" u="sng" dirty="0" err="1" smtClean="0"/>
              <a:t>Marngrook</a:t>
            </a:r>
            <a:r>
              <a:rPr lang="en-AU" u="sng" dirty="0" smtClean="0"/>
              <a:t>:</a:t>
            </a:r>
          </a:p>
          <a:p>
            <a:r>
              <a:rPr lang="en-AU" dirty="0" smtClean="0"/>
              <a:t>This is a style of AFL football played by the Aboriginals </a:t>
            </a:r>
          </a:p>
          <a:p>
            <a:r>
              <a:rPr lang="en-AU" dirty="0" smtClean="0"/>
              <a:t>He stated that there are photos of the Aboriginals at Ebenezer taking a bark canoe from one side of the river to the other in order to get to the football game</a:t>
            </a:r>
          </a:p>
          <a:p>
            <a:pPr>
              <a:buNone/>
            </a:pPr>
            <a:r>
              <a:rPr lang="en-AU" u="sng" dirty="0" smtClean="0"/>
              <a:t>Weddings:</a:t>
            </a:r>
          </a:p>
          <a:p>
            <a:r>
              <a:rPr lang="en-AU" dirty="0" smtClean="0"/>
              <a:t>Both his niece and his partners sister were married at Ebenezer</a:t>
            </a:r>
          </a:p>
          <a:p>
            <a:endParaRPr lang="en-AU" dirty="0" smtClean="0"/>
          </a:p>
        </p:txBody>
      </p:sp>
      <p:pic>
        <p:nvPicPr>
          <p:cNvPr id="2050" name="Picture 2" descr="http://t2.gstatic.com/images?q=tbn:ANd9GcSwQ4E0fGTSj1yy4i5kOkz6qZ0uZ7kEHP--yDf1MAWQLXthr1fk"/>
          <p:cNvPicPr>
            <a:picLocks noChangeAspect="1" noChangeArrowheads="1"/>
          </p:cNvPicPr>
          <p:nvPr/>
        </p:nvPicPr>
        <p:blipFill>
          <a:blip r:embed="rId2"/>
          <a:srcRect/>
          <a:stretch>
            <a:fillRect/>
          </a:stretch>
        </p:blipFill>
        <p:spPr bwMode="auto">
          <a:xfrm>
            <a:off x="642910" y="1785926"/>
            <a:ext cx="3068074" cy="37147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Photos from my visit to Ebenezer</a:t>
            </a:r>
            <a:endParaRPr lang="en-AU" dirty="0"/>
          </a:p>
        </p:txBody>
      </p:sp>
      <p:sp>
        <p:nvSpPr>
          <p:cNvPr id="2050" name="AutoShape 2" descr="Download photo.JPG (155.5 KB)"/>
          <p:cNvSpPr>
            <a:spLocks noChangeAspect="1" noChangeArrowheads="1"/>
          </p:cNvSpPr>
          <p:nvPr/>
        </p:nvSpPr>
        <p:spPr bwMode="auto">
          <a:xfrm>
            <a:off x="338138" y="-1055688"/>
            <a:ext cx="2028825" cy="1514476"/>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052" name="AutoShape 4" descr="Download photo.JPG (155.5 KB)"/>
          <p:cNvSpPr>
            <a:spLocks noChangeAspect="1" noChangeArrowheads="1"/>
          </p:cNvSpPr>
          <p:nvPr/>
        </p:nvSpPr>
        <p:spPr bwMode="auto">
          <a:xfrm>
            <a:off x="338138" y="-1055688"/>
            <a:ext cx="2028825" cy="1514476"/>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053" name="Picture 5" descr="C:\photo.JPG"/>
          <p:cNvPicPr>
            <a:picLocks noGrp="1" noChangeAspect="1" noChangeArrowheads="1"/>
          </p:cNvPicPr>
          <p:nvPr>
            <p:ph sz="quarter" idx="1"/>
          </p:nvPr>
        </p:nvPicPr>
        <p:blipFill>
          <a:blip r:embed="rId2"/>
          <a:srcRect/>
          <a:stretch>
            <a:fillRect/>
          </a:stretch>
        </p:blipFill>
        <p:spPr bwMode="auto">
          <a:xfrm>
            <a:off x="4643438" y="4357694"/>
            <a:ext cx="2828922" cy="2121692"/>
          </a:xfrm>
          <a:prstGeom prst="rect">
            <a:avLst/>
          </a:prstGeom>
          <a:noFill/>
        </p:spPr>
      </p:pic>
      <p:sp>
        <p:nvSpPr>
          <p:cNvPr id="2055" name="AutoShape 7" descr="Download photo.JPG (206.1 KB)"/>
          <p:cNvSpPr>
            <a:spLocks noChangeAspect="1" noChangeArrowheads="1"/>
          </p:cNvSpPr>
          <p:nvPr/>
        </p:nvSpPr>
        <p:spPr bwMode="auto">
          <a:xfrm>
            <a:off x="338138" y="-1055688"/>
            <a:ext cx="2028825" cy="1514476"/>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056" name="Picture 8" descr="C:\Users\clt\AppData\Local\Microsoft\Windows\Temporary Internet Files\Content.IE5\O1BTCMAX\photo (1).JPG"/>
          <p:cNvPicPr>
            <a:picLocks noChangeAspect="1" noChangeArrowheads="1"/>
          </p:cNvPicPr>
          <p:nvPr/>
        </p:nvPicPr>
        <p:blipFill>
          <a:blip r:embed="rId3"/>
          <a:srcRect/>
          <a:stretch>
            <a:fillRect/>
          </a:stretch>
        </p:blipFill>
        <p:spPr bwMode="auto">
          <a:xfrm>
            <a:off x="571472" y="4357694"/>
            <a:ext cx="2849554" cy="2137166"/>
          </a:xfrm>
          <a:prstGeom prst="rect">
            <a:avLst/>
          </a:prstGeom>
          <a:noFill/>
        </p:spPr>
      </p:pic>
      <p:pic>
        <p:nvPicPr>
          <p:cNvPr id="2057" name="Picture 9" descr="C:\Users\clt\AppData\Local\Microsoft\Windows\Temporary Internet Files\Content.IE5\WOZOIQBV\photo.JPG"/>
          <p:cNvPicPr>
            <a:picLocks noChangeAspect="1" noChangeArrowheads="1"/>
          </p:cNvPicPr>
          <p:nvPr/>
        </p:nvPicPr>
        <p:blipFill>
          <a:blip r:embed="rId4"/>
          <a:srcRect/>
          <a:stretch>
            <a:fillRect/>
          </a:stretch>
        </p:blipFill>
        <p:spPr bwMode="auto">
          <a:xfrm>
            <a:off x="714348" y="1857364"/>
            <a:ext cx="2857520" cy="2143140"/>
          </a:xfrm>
          <a:prstGeom prst="rect">
            <a:avLst/>
          </a:prstGeom>
          <a:noFill/>
        </p:spPr>
      </p:pic>
      <p:pic>
        <p:nvPicPr>
          <p:cNvPr id="2058" name="Picture 10" descr="C:\Users\clt\AppData\Local\Microsoft\Windows\Temporary Internet Files\Content.IE5\WOZOIQBV\photo (2).JPG"/>
          <p:cNvPicPr>
            <a:picLocks noChangeAspect="1" noChangeArrowheads="1"/>
          </p:cNvPicPr>
          <p:nvPr/>
        </p:nvPicPr>
        <p:blipFill>
          <a:blip r:embed="rId5"/>
          <a:srcRect/>
          <a:stretch>
            <a:fillRect/>
          </a:stretch>
        </p:blipFill>
        <p:spPr bwMode="auto">
          <a:xfrm>
            <a:off x="4714876" y="1857364"/>
            <a:ext cx="2849554" cy="213716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sz="quarter" idx="1"/>
          </p:nvPr>
        </p:nvSpPr>
        <p:spPr>
          <a:xfrm>
            <a:off x="612648" y="1600200"/>
            <a:ext cx="8317070" cy="5043510"/>
          </a:xfrm>
        </p:spPr>
        <p:txBody>
          <a:bodyPr>
            <a:normAutofit fontScale="47500" lnSpcReduction="20000"/>
          </a:bodyPr>
          <a:lstStyle/>
          <a:p>
            <a:endParaRPr lang="en-AU" dirty="0" smtClean="0"/>
          </a:p>
          <a:p>
            <a:r>
              <a:rPr lang="en-AU" dirty="0" smtClean="0"/>
              <a:t>Australian Broadcasting Corporation, Film Victoria &amp; </a:t>
            </a:r>
            <a:r>
              <a:rPr lang="en-AU" dirty="0" err="1" smtClean="0"/>
              <a:t>Koorie</a:t>
            </a:r>
            <a:r>
              <a:rPr lang="en-AU" dirty="0" smtClean="0"/>
              <a:t> Heritage Trust. (2004). Retrieved September 24, 2012, from </a:t>
            </a:r>
            <a:r>
              <a:rPr lang="en-AU" u="sng" dirty="0" smtClean="0">
                <a:hlinkClick r:id="rId2"/>
              </a:rPr>
              <a:t>http://www.abc.net.au/missionvoices/ebenezer/mission_history/default.htm</a:t>
            </a:r>
            <a:endParaRPr lang="en-AU" u="sng" dirty="0" smtClean="0"/>
          </a:p>
          <a:p>
            <a:endParaRPr lang="en-AU" u="sng" dirty="0" smtClean="0"/>
          </a:p>
          <a:p>
            <a:r>
              <a:rPr lang="en-AU" dirty="0" err="1" smtClean="0"/>
              <a:t>Barenji</a:t>
            </a:r>
            <a:r>
              <a:rPr lang="en-AU" dirty="0" smtClean="0"/>
              <a:t> </a:t>
            </a:r>
            <a:r>
              <a:rPr lang="en-AU" dirty="0" err="1" smtClean="0"/>
              <a:t>Gadjin</a:t>
            </a:r>
            <a:r>
              <a:rPr lang="en-AU" dirty="0" smtClean="0"/>
              <a:t> Land Council Aboriginal Cooperation. (2011). </a:t>
            </a:r>
            <a:r>
              <a:rPr lang="en-AU" dirty="0" smtClean="0"/>
              <a:t> Ebenezer mission </a:t>
            </a:r>
            <a:r>
              <a:rPr lang="en-AU" dirty="0" err="1" smtClean="0"/>
              <a:t>update.Retrieved</a:t>
            </a:r>
            <a:r>
              <a:rPr lang="en-AU" dirty="0" smtClean="0"/>
              <a:t> September 26, 2012, from </a:t>
            </a:r>
            <a:r>
              <a:rPr lang="en-AU" dirty="0" smtClean="0">
                <a:hlinkClick r:id="rId3"/>
              </a:rPr>
              <a:t>http://www.bglc.com.au/</a:t>
            </a:r>
            <a:r>
              <a:rPr lang="en-AU" dirty="0" smtClean="0"/>
              <a:t>  </a:t>
            </a:r>
          </a:p>
          <a:p>
            <a:pPr>
              <a:buNone/>
            </a:pPr>
            <a:endParaRPr lang="en-AU" dirty="0" smtClean="0"/>
          </a:p>
          <a:p>
            <a:r>
              <a:rPr lang="en-AU" dirty="0" err="1" smtClean="0"/>
              <a:t>Jensz</a:t>
            </a:r>
            <a:r>
              <a:rPr lang="en-AU" dirty="0" smtClean="0"/>
              <a:t>, F. (2001). Ebenezer mission 1859-1904. Retrieved September 24, 2012, from </a:t>
            </a:r>
            <a:r>
              <a:rPr lang="en-AU" u="sng" dirty="0" smtClean="0">
                <a:hlinkClick r:id="rId4"/>
              </a:rPr>
              <a:t>http://www.teachers.ash.org.au/dnutting/germanaustralia/e/ebenezer.htm</a:t>
            </a:r>
            <a:endParaRPr lang="en-AU" u="sng" dirty="0" smtClean="0"/>
          </a:p>
          <a:p>
            <a:endParaRPr lang="en-AU" u="sng" dirty="0" smtClean="0"/>
          </a:p>
          <a:p>
            <a:r>
              <a:rPr lang="en-AU" dirty="0" smtClean="0"/>
              <a:t>Low, J. (2008). Ebenezer: the mission on a limestone ridge. Retrieved September 24, 2012, from </a:t>
            </a:r>
            <a:r>
              <a:rPr lang="en-AU" u="sng" dirty="0" smtClean="0">
                <a:hlinkClick r:id="rId5"/>
              </a:rPr>
              <a:t>http://simplyaustralia.net/article-ebenezer.html</a:t>
            </a:r>
            <a:endParaRPr lang="en-AU" dirty="0" smtClean="0"/>
          </a:p>
          <a:p>
            <a:endParaRPr lang="en-AU" dirty="0" smtClean="0"/>
          </a:p>
          <a:p>
            <a:r>
              <a:rPr lang="en-AU" dirty="0" smtClean="0"/>
              <a:t>Mole</a:t>
            </a:r>
            <a:r>
              <a:rPr lang="en-AU" dirty="0" smtClean="0"/>
              <a:t>, A. (2011). Ebenezer mission's slow decay. Retrieved September 24, 2012, from </a:t>
            </a:r>
            <a:r>
              <a:rPr lang="en-AU" dirty="0" smtClean="0">
                <a:hlinkClick r:id="rId6"/>
              </a:rPr>
              <a:t>http://www.weeklytimesnow.com.au/article/2011/03/07/301961_national-news.html</a:t>
            </a:r>
            <a:r>
              <a:rPr lang="en-AU" dirty="0" smtClean="0"/>
              <a:t> </a:t>
            </a:r>
          </a:p>
          <a:p>
            <a:endParaRPr lang="en-AU" dirty="0" smtClean="0"/>
          </a:p>
          <a:p>
            <a:r>
              <a:rPr lang="en-AU" dirty="0" smtClean="0"/>
              <a:t>The Australian Women’s Register. (2010). Ebenezer mission station. Retrieved September 26, 2012, from </a:t>
            </a:r>
            <a:r>
              <a:rPr lang="en-AU" dirty="0" smtClean="0">
                <a:hlinkClick r:id="rId7"/>
              </a:rPr>
              <a:t>http://www.womenaustralia.info/biogs/AWE1094b.htm</a:t>
            </a:r>
            <a:r>
              <a:rPr lang="en-AU" dirty="0" smtClean="0"/>
              <a:t> </a:t>
            </a:r>
          </a:p>
          <a:p>
            <a:endParaRPr lang="en-AU" dirty="0" smtClean="0"/>
          </a:p>
          <a:p>
            <a:r>
              <a:rPr lang="en-AU" dirty="0" smtClean="0"/>
              <a:t>The Sydney Morning Herald. (2004). Antwerp. Retrieved September 26, 2012, from </a:t>
            </a:r>
            <a:r>
              <a:rPr lang="en-AU" dirty="0" smtClean="0">
                <a:hlinkClick r:id="rId8"/>
              </a:rPr>
              <a:t>http://www.smh.com.au/news/Victoria/Antwerp/2005/02/17/1108500206172.html</a:t>
            </a:r>
            <a:r>
              <a:rPr lang="en-AU" dirty="0" smtClean="0"/>
              <a:t> </a:t>
            </a:r>
          </a:p>
          <a:p>
            <a:endParaRPr lang="en-AU" dirty="0" smtClean="0"/>
          </a:p>
          <a:p>
            <a:pPr>
              <a:buNone/>
            </a:pPr>
            <a:endParaRPr lang="en-AU"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How it was established:</a:t>
            </a:r>
            <a:endParaRPr lang="en-AU" dirty="0"/>
          </a:p>
        </p:txBody>
      </p:sp>
      <p:sp>
        <p:nvSpPr>
          <p:cNvPr id="2" name="Text Placeholder 1"/>
          <p:cNvSpPr>
            <a:spLocks noGrp="1"/>
          </p:cNvSpPr>
          <p:nvPr>
            <p:ph type="body" idx="2"/>
          </p:nvPr>
        </p:nvSpPr>
        <p:spPr>
          <a:xfrm>
            <a:off x="609600" y="1752600"/>
            <a:ext cx="1604946" cy="4748234"/>
          </a:xfrm>
        </p:spPr>
        <p:txBody>
          <a:bodyPr>
            <a:normAutofit/>
          </a:bodyPr>
          <a:lstStyle/>
          <a:p>
            <a:endParaRPr lang="en-AU" dirty="0" smtClean="0"/>
          </a:p>
          <a:p>
            <a:pPr>
              <a:buFont typeface="Wingdings" pitchFamily="2" charset="2"/>
              <a:buChar char="q"/>
            </a:pPr>
            <a:endParaRPr lang="en-AU" dirty="0" smtClean="0"/>
          </a:p>
          <a:p>
            <a:pPr>
              <a:buFont typeface="Wingdings" pitchFamily="2" charset="2"/>
              <a:buChar char="q"/>
            </a:pPr>
            <a:endParaRPr lang="en-AU" dirty="0" smtClean="0"/>
          </a:p>
          <a:p>
            <a:pPr>
              <a:buFont typeface="Wingdings" pitchFamily="2" charset="2"/>
              <a:buChar char="q"/>
            </a:pPr>
            <a:endParaRPr lang="en-AU" dirty="0" smtClean="0"/>
          </a:p>
          <a:p>
            <a:pPr>
              <a:buFont typeface="Wingdings" pitchFamily="2" charset="2"/>
              <a:buChar char="q"/>
            </a:pPr>
            <a:endParaRPr lang="en-AU" dirty="0" smtClean="0"/>
          </a:p>
          <a:p>
            <a:pPr>
              <a:buFont typeface="Wingdings" pitchFamily="2" charset="2"/>
              <a:buChar char="q"/>
            </a:pPr>
            <a:r>
              <a:rPr lang="en-AU" dirty="0" smtClean="0"/>
              <a:t>Brother </a:t>
            </a:r>
            <a:r>
              <a:rPr lang="en-AU" dirty="0" err="1" smtClean="0"/>
              <a:t>Hagenauer</a:t>
            </a:r>
            <a:endParaRPr lang="en-AU" dirty="0" smtClean="0"/>
          </a:p>
          <a:p>
            <a:pPr>
              <a:buFont typeface="Wingdings" pitchFamily="2" charset="2"/>
              <a:buChar char="q"/>
            </a:pPr>
            <a:endParaRPr lang="en-AU" dirty="0" smtClean="0"/>
          </a:p>
          <a:p>
            <a:pPr>
              <a:buFont typeface="Wingdings" pitchFamily="2" charset="2"/>
              <a:buChar char="q"/>
            </a:pPr>
            <a:endParaRPr lang="en-AU" dirty="0" smtClean="0"/>
          </a:p>
          <a:p>
            <a:pPr>
              <a:buFont typeface="Wingdings" pitchFamily="2" charset="2"/>
              <a:buChar char="q"/>
            </a:pPr>
            <a:endParaRPr lang="en-AU" dirty="0" smtClean="0"/>
          </a:p>
          <a:p>
            <a:pPr>
              <a:buFont typeface="Wingdings" pitchFamily="2" charset="2"/>
              <a:buChar char="q"/>
            </a:pPr>
            <a:endParaRPr lang="en-AU" dirty="0" smtClean="0"/>
          </a:p>
          <a:p>
            <a:pPr>
              <a:buFont typeface="Wingdings" pitchFamily="2" charset="2"/>
              <a:buChar char="q"/>
            </a:pPr>
            <a:endParaRPr lang="en-AU" dirty="0"/>
          </a:p>
        </p:txBody>
      </p:sp>
      <p:sp>
        <p:nvSpPr>
          <p:cNvPr id="6" name="Content Placeholder 5"/>
          <p:cNvSpPr>
            <a:spLocks noGrp="1"/>
          </p:cNvSpPr>
          <p:nvPr>
            <p:ph sz="quarter" idx="1"/>
          </p:nvPr>
        </p:nvSpPr>
        <p:spPr/>
        <p:txBody>
          <a:bodyPr>
            <a:normAutofit fontScale="85000" lnSpcReduction="10000"/>
          </a:bodyPr>
          <a:lstStyle/>
          <a:p>
            <a:pPr>
              <a:buFont typeface="Wingdings" pitchFamily="2" charset="2"/>
              <a:buChar char="q"/>
            </a:pPr>
            <a:r>
              <a:rPr lang="en-AU" sz="2800" dirty="0" smtClean="0"/>
              <a:t>The Moravian Church missions was the first non-Catholic missionary movement and they established missions all over the world, Ebenezer being just one of these, Lake Tyers another.</a:t>
            </a:r>
          </a:p>
          <a:p>
            <a:pPr>
              <a:buFont typeface="Wingdings" pitchFamily="2" charset="2"/>
              <a:buChar char="q"/>
            </a:pPr>
            <a:endParaRPr lang="en-AU" sz="2800" dirty="0" smtClean="0"/>
          </a:p>
          <a:p>
            <a:pPr>
              <a:buFont typeface="Wingdings" pitchFamily="2" charset="2"/>
              <a:buChar char="q"/>
            </a:pPr>
            <a:r>
              <a:rPr lang="en-AU" sz="2800" dirty="0" smtClean="0"/>
              <a:t>The first missionaries at Ebenezer were Brother </a:t>
            </a:r>
            <a:r>
              <a:rPr lang="en-AU" sz="2800" dirty="0" err="1" smtClean="0"/>
              <a:t>Hagenauer</a:t>
            </a:r>
            <a:r>
              <a:rPr lang="en-AU" sz="2800" dirty="0" smtClean="0"/>
              <a:t> and Brother </a:t>
            </a:r>
            <a:r>
              <a:rPr lang="en-AU" sz="2800" dirty="0" err="1" smtClean="0"/>
              <a:t>Spieseke</a:t>
            </a:r>
            <a:r>
              <a:rPr lang="en-AU" sz="2800" dirty="0" smtClean="0"/>
              <a:t> (Both who were from Germany)</a:t>
            </a:r>
          </a:p>
          <a:p>
            <a:pPr>
              <a:buNone/>
            </a:pPr>
            <a:endParaRPr lang="en-AU" sz="2800" dirty="0" smtClean="0"/>
          </a:p>
          <a:p>
            <a:pPr>
              <a:buFont typeface="Wingdings" pitchFamily="2" charset="2"/>
              <a:buChar char="q"/>
            </a:pPr>
            <a:r>
              <a:rPr lang="en-AU" sz="2800" dirty="0" smtClean="0"/>
              <a:t>Support was provided to them by Charles La Trobe a former Lieutenant-Governor of Victoria and by the Lutheran church of Victoria. </a:t>
            </a:r>
          </a:p>
          <a:p>
            <a:endParaRPr lang="en-AU" dirty="0"/>
          </a:p>
        </p:txBody>
      </p:sp>
      <p:pic>
        <p:nvPicPr>
          <p:cNvPr id="3074" name="Picture 2"/>
          <p:cNvPicPr>
            <a:picLocks noChangeAspect="1" noChangeArrowheads="1"/>
          </p:cNvPicPr>
          <p:nvPr/>
        </p:nvPicPr>
        <p:blipFill>
          <a:blip r:embed="rId2"/>
          <a:srcRect/>
          <a:stretch>
            <a:fillRect/>
          </a:stretch>
        </p:blipFill>
        <p:spPr bwMode="auto">
          <a:xfrm>
            <a:off x="714348" y="2714620"/>
            <a:ext cx="1150152" cy="150019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Purpose:</a:t>
            </a:r>
            <a:endParaRPr lang="en-AU" dirty="0"/>
          </a:p>
        </p:txBody>
      </p:sp>
      <p:sp>
        <p:nvSpPr>
          <p:cNvPr id="3" name="TextBox 2"/>
          <p:cNvSpPr txBox="1"/>
          <p:nvPr/>
        </p:nvSpPr>
        <p:spPr>
          <a:xfrm>
            <a:off x="4857752" y="1714488"/>
            <a:ext cx="3786214" cy="4770537"/>
          </a:xfrm>
          <a:prstGeom prst="rect">
            <a:avLst/>
          </a:prstGeom>
          <a:noFill/>
        </p:spPr>
        <p:txBody>
          <a:bodyPr wrap="square" rtlCol="0">
            <a:spAutoFit/>
          </a:bodyPr>
          <a:lstStyle/>
          <a:p>
            <a:r>
              <a:rPr lang="en-AU" sz="2000" dirty="0"/>
              <a:t>The aim of the station was “to ‘civilise and Christianise’ the Aborigines of the area”(</a:t>
            </a:r>
            <a:r>
              <a:rPr lang="en-AU" sz="2000" dirty="0" err="1"/>
              <a:t>Jensz</a:t>
            </a:r>
            <a:r>
              <a:rPr lang="en-AU" sz="2000" dirty="0"/>
              <a:t> 2001</a:t>
            </a:r>
            <a:r>
              <a:rPr lang="en-AU" sz="2000" dirty="0" smtClean="0"/>
              <a:t>)</a:t>
            </a:r>
          </a:p>
          <a:p>
            <a:endParaRPr lang="en-AU" sz="2000" dirty="0"/>
          </a:p>
          <a:p>
            <a:r>
              <a:rPr lang="en-AU" sz="2000" dirty="0" smtClean="0"/>
              <a:t>While at the time many European settlers perceived the Indigenous Australians to be inhumane and animal like “the missionaries at  Ebenezer believed that the Aboriginal people were a worthy part of humanity and had as much claim on the promises of Jesus as anyone else” (Low 2008)</a:t>
            </a:r>
            <a:endParaRPr lang="en-AU" sz="2000" dirty="0"/>
          </a:p>
          <a:p>
            <a:endParaRPr lang="en-AU" sz="2400" dirty="0"/>
          </a:p>
        </p:txBody>
      </p:sp>
      <p:pic>
        <p:nvPicPr>
          <p:cNvPr id="4098" name="Picture 2"/>
          <p:cNvPicPr>
            <a:picLocks noChangeAspect="1" noChangeArrowheads="1"/>
          </p:cNvPicPr>
          <p:nvPr/>
        </p:nvPicPr>
        <p:blipFill>
          <a:blip r:embed="rId2"/>
          <a:srcRect/>
          <a:stretch>
            <a:fillRect/>
          </a:stretch>
        </p:blipFill>
        <p:spPr bwMode="auto">
          <a:xfrm>
            <a:off x="928662" y="2357430"/>
            <a:ext cx="2922464" cy="35719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was Ebenezer?</a:t>
            </a:r>
            <a:endParaRPr lang="en-AU" dirty="0"/>
          </a:p>
        </p:txBody>
      </p:sp>
      <p:sp>
        <p:nvSpPr>
          <p:cNvPr id="3" name="Content Placeholder 2"/>
          <p:cNvSpPr>
            <a:spLocks noGrp="1"/>
          </p:cNvSpPr>
          <p:nvPr>
            <p:ph sz="quarter" idx="1"/>
          </p:nvPr>
        </p:nvSpPr>
        <p:spPr>
          <a:xfrm>
            <a:off x="612648" y="1600200"/>
            <a:ext cx="4673732" cy="4495800"/>
          </a:xfrm>
        </p:spPr>
        <p:txBody>
          <a:bodyPr>
            <a:normAutofit fontScale="92500" lnSpcReduction="10000"/>
          </a:bodyPr>
          <a:lstStyle/>
          <a:p>
            <a:r>
              <a:rPr lang="en-AU" dirty="0" smtClean="0"/>
              <a:t>Ebenezer consisted of a church, kitchen, school house, store and four houses for the residents of the mission to live in. </a:t>
            </a:r>
          </a:p>
          <a:p>
            <a:r>
              <a:rPr lang="en-AU" dirty="0" smtClean="0"/>
              <a:t>It had a vast amount of land surrounding the main site of the mission in which the occupants could farm, hunt and go fishing.</a:t>
            </a:r>
          </a:p>
          <a:p>
            <a:pPr>
              <a:buFont typeface="Wingdings" pitchFamily="2" charset="2"/>
              <a:buChar char="Ø"/>
            </a:pPr>
            <a:r>
              <a:rPr lang="en-AU" sz="1800" dirty="0" smtClean="0"/>
              <a:t>However it was found that the soil was not the best for farming but better used for grazing</a:t>
            </a:r>
          </a:p>
          <a:p>
            <a:pPr>
              <a:buFont typeface="Wingdings" pitchFamily="2" charset="2"/>
              <a:buChar char="q"/>
            </a:pPr>
            <a:endParaRPr lang="en-AU" dirty="0" smtClean="0"/>
          </a:p>
          <a:p>
            <a:pPr>
              <a:buNone/>
            </a:pPr>
            <a:endParaRPr lang="en-AU" sz="1800" dirty="0" smtClean="0"/>
          </a:p>
        </p:txBody>
      </p:sp>
      <p:pic>
        <p:nvPicPr>
          <p:cNvPr id="5122" name="Picture 2"/>
          <p:cNvPicPr>
            <a:picLocks noChangeAspect="1" noChangeArrowheads="1"/>
          </p:cNvPicPr>
          <p:nvPr/>
        </p:nvPicPr>
        <p:blipFill>
          <a:blip r:embed="rId2"/>
          <a:srcRect/>
          <a:stretch>
            <a:fillRect/>
          </a:stretch>
        </p:blipFill>
        <p:spPr bwMode="auto">
          <a:xfrm>
            <a:off x="6215074" y="1643050"/>
            <a:ext cx="2071702" cy="1378624"/>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6286512" y="3214686"/>
            <a:ext cx="2000263" cy="1498266"/>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6286512" y="5072074"/>
            <a:ext cx="2098183" cy="157161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1746" name="Picture 2" descr="C:\Users\clt\AppData\Local\Microsoft\Windows\Temporary Internet Files\Content.IE5\WOZOIQBV\photo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Christianity:</a:t>
            </a:r>
            <a:endParaRPr lang="en-AU" dirty="0"/>
          </a:p>
        </p:txBody>
      </p:sp>
      <p:sp>
        <p:nvSpPr>
          <p:cNvPr id="8" name="Text Placeholder 7"/>
          <p:cNvSpPr>
            <a:spLocks noGrp="1"/>
          </p:cNvSpPr>
          <p:nvPr>
            <p:ph type="body" idx="2"/>
          </p:nvPr>
        </p:nvSpPr>
        <p:spPr>
          <a:xfrm>
            <a:off x="5500694" y="1857364"/>
            <a:ext cx="3243274" cy="4343400"/>
          </a:xfrm>
        </p:spPr>
        <p:txBody>
          <a:bodyPr/>
          <a:lstStyle/>
          <a:p>
            <a:r>
              <a:rPr lang="en-AU" dirty="0" smtClean="0"/>
              <a:t>Ebenezer meaning “the rock of hope”</a:t>
            </a:r>
            <a:endParaRPr lang="en-AU" dirty="0"/>
          </a:p>
        </p:txBody>
      </p:sp>
      <p:sp>
        <p:nvSpPr>
          <p:cNvPr id="7" name="Content Placeholder 6"/>
          <p:cNvSpPr>
            <a:spLocks noGrp="1"/>
          </p:cNvSpPr>
          <p:nvPr>
            <p:ph sz="quarter" idx="1"/>
          </p:nvPr>
        </p:nvSpPr>
        <p:spPr>
          <a:xfrm>
            <a:off x="428596" y="1643050"/>
            <a:ext cx="4929222" cy="4419600"/>
          </a:xfrm>
        </p:spPr>
        <p:txBody>
          <a:bodyPr>
            <a:normAutofit fontScale="92500" lnSpcReduction="20000"/>
          </a:bodyPr>
          <a:lstStyle/>
          <a:p>
            <a:r>
              <a:rPr lang="en-AU" dirty="0" smtClean="0"/>
              <a:t>While English was the predominant language used at the missions, missionaries learnt the local Aboriginal language in order to teach the Aboriginals about God in a language that they could understand</a:t>
            </a:r>
          </a:p>
          <a:p>
            <a:endParaRPr lang="en-AU" dirty="0" smtClean="0"/>
          </a:p>
          <a:p>
            <a:r>
              <a:rPr lang="en-AU" dirty="0" smtClean="0"/>
              <a:t>Ebenezer was found to be quite a successful mission as many Indigenous Australians converted to Christianity</a:t>
            </a:r>
          </a:p>
        </p:txBody>
      </p:sp>
      <p:pic>
        <p:nvPicPr>
          <p:cNvPr id="6" name="Picture 2"/>
          <p:cNvPicPr>
            <a:picLocks noChangeAspect="1" noChangeArrowheads="1"/>
          </p:cNvPicPr>
          <p:nvPr/>
        </p:nvPicPr>
        <p:blipFill>
          <a:blip r:embed="rId2" cstate="print"/>
          <a:srcRect/>
          <a:stretch>
            <a:fillRect/>
          </a:stretch>
        </p:blipFill>
        <p:spPr bwMode="auto">
          <a:xfrm>
            <a:off x="5572132" y="3000372"/>
            <a:ext cx="3143272" cy="23574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Converting:</a:t>
            </a:r>
            <a:endParaRPr lang="en-AU" dirty="0"/>
          </a:p>
        </p:txBody>
      </p:sp>
      <p:sp>
        <p:nvSpPr>
          <p:cNvPr id="6" name="Text Placeholder 5"/>
          <p:cNvSpPr>
            <a:spLocks noGrp="1"/>
          </p:cNvSpPr>
          <p:nvPr>
            <p:ph type="body" idx="2"/>
          </p:nvPr>
        </p:nvSpPr>
        <p:spPr>
          <a:xfrm>
            <a:off x="609600" y="1785926"/>
            <a:ext cx="2676516" cy="4310074"/>
          </a:xfrm>
        </p:spPr>
        <p:txBody>
          <a:bodyPr/>
          <a:lstStyle/>
          <a:p>
            <a:r>
              <a:rPr lang="en-AU" dirty="0" smtClean="0"/>
              <a:t>Here is the tombstone of Philip Pepper Nathanial’s brother who was also baptised at Ebenezer</a:t>
            </a:r>
            <a:endParaRPr lang="en-AU" dirty="0"/>
          </a:p>
        </p:txBody>
      </p:sp>
      <p:sp>
        <p:nvSpPr>
          <p:cNvPr id="3" name="Content Placeholder 2"/>
          <p:cNvSpPr>
            <a:spLocks noGrp="1"/>
          </p:cNvSpPr>
          <p:nvPr>
            <p:ph sz="quarter" idx="1"/>
          </p:nvPr>
        </p:nvSpPr>
        <p:spPr>
          <a:xfrm>
            <a:off x="3571868" y="1714488"/>
            <a:ext cx="5191132" cy="4457712"/>
          </a:xfrm>
        </p:spPr>
        <p:txBody>
          <a:bodyPr>
            <a:normAutofit fontScale="85000" lnSpcReduction="20000"/>
          </a:bodyPr>
          <a:lstStyle/>
          <a:p>
            <a:r>
              <a:rPr lang="en-AU" dirty="0" smtClean="0"/>
              <a:t> The first Aboriginal to convert to Christianity at Ebenezer was a man named Nathanial Pepper</a:t>
            </a:r>
            <a:endParaRPr lang="en-AU" sz="2300" dirty="0" smtClean="0"/>
          </a:p>
          <a:p>
            <a:pPr>
              <a:buFont typeface="Wingdings" pitchFamily="2" charset="2"/>
              <a:buChar char="Ø"/>
            </a:pPr>
            <a:r>
              <a:rPr lang="en-AU" sz="2300" dirty="0" smtClean="0"/>
              <a:t>He was baptised a year after the mission opened (this demonstrated the success of the mission)</a:t>
            </a:r>
          </a:p>
          <a:p>
            <a:r>
              <a:rPr lang="en-AU" dirty="0" smtClean="0"/>
              <a:t>Nathanial  was the first of many Aboriginals who were baptised at Ebenezer</a:t>
            </a:r>
          </a:p>
          <a:p>
            <a:r>
              <a:rPr lang="en-AU" dirty="0" smtClean="0"/>
              <a:t>While a few of the Aboriginals who were buried at Ebenezer had a tombstone majority of the 150 Aboriginal people who were buried there do not. </a:t>
            </a:r>
          </a:p>
          <a:p>
            <a:endParaRPr lang="en-AU" dirty="0"/>
          </a:p>
        </p:txBody>
      </p:sp>
      <p:pic>
        <p:nvPicPr>
          <p:cNvPr id="5" name="Picture 4"/>
          <p:cNvPicPr/>
          <p:nvPr/>
        </p:nvPicPr>
        <p:blipFill>
          <a:blip r:embed="rId2"/>
          <a:srcRect/>
          <a:stretch>
            <a:fillRect/>
          </a:stretch>
        </p:blipFill>
        <p:spPr bwMode="auto">
          <a:xfrm>
            <a:off x="1071538" y="3357562"/>
            <a:ext cx="1643074" cy="221457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Adapting to the European way of life:</a:t>
            </a:r>
            <a:endParaRPr lang="en-AU" dirty="0"/>
          </a:p>
        </p:txBody>
      </p:sp>
      <p:sp>
        <p:nvSpPr>
          <p:cNvPr id="3" name="Content Placeholder 2"/>
          <p:cNvSpPr>
            <a:spLocks noGrp="1"/>
          </p:cNvSpPr>
          <p:nvPr>
            <p:ph sz="quarter" idx="1"/>
          </p:nvPr>
        </p:nvSpPr>
        <p:spPr/>
        <p:txBody>
          <a:bodyPr/>
          <a:lstStyle/>
          <a:p>
            <a:r>
              <a:rPr lang="en-AU" sz="2400" dirty="0" smtClean="0"/>
              <a:t>While it is </a:t>
            </a:r>
            <a:r>
              <a:rPr lang="en-AU" sz="2400" smtClean="0"/>
              <a:t>thought that </a:t>
            </a:r>
            <a:r>
              <a:rPr lang="en-AU" sz="2400" dirty="0" smtClean="0"/>
              <a:t>the Aboriginals changed their way of life straight away upon the opening of the missions this is not necessarily the case</a:t>
            </a:r>
          </a:p>
          <a:p>
            <a:pPr>
              <a:buNone/>
            </a:pPr>
            <a:r>
              <a:rPr lang="en-AU" dirty="0" smtClean="0">
                <a:solidFill>
                  <a:schemeClr val="accent1"/>
                </a:solidFill>
              </a:rPr>
              <a:t>“While the missionaries were conducting church services the local Aboriginal people continued to hold corroborees at Ebenezer” (</a:t>
            </a:r>
            <a:r>
              <a:rPr lang="en-AU" dirty="0" err="1" smtClean="0">
                <a:solidFill>
                  <a:schemeClr val="accent1"/>
                </a:solidFill>
              </a:rPr>
              <a:t>Jensz</a:t>
            </a:r>
            <a:r>
              <a:rPr lang="en-AU" dirty="0" smtClean="0">
                <a:solidFill>
                  <a:schemeClr val="accent1"/>
                </a:solidFill>
              </a:rPr>
              <a:t> 2001) </a:t>
            </a:r>
          </a:p>
        </p:txBody>
      </p:sp>
      <p:pic>
        <p:nvPicPr>
          <p:cNvPr id="9219" name="Picture 3"/>
          <p:cNvPicPr>
            <a:picLocks noChangeAspect="1" noChangeArrowheads="1"/>
          </p:cNvPicPr>
          <p:nvPr/>
        </p:nvPicPr>
        <p:blipFill>
          <a:blip r:embed="rId2"/>
          <a:srcRect/>
          <a:stretch>
            <a:fillRect/>
          </a:stretch>
        </p:blipFill>
        <p:spPr bwMode="auto">
          <a:xfrm>
            <a:off x="3071802" y="4429132"/>
            <a:ext cx="2066925" cy="17526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415</TotalTime>
  <Words>1397</Words>
  <Application>Microsoft Office PowerPoint</Application>
  <PresentationFormat>On-screen Show (4:3)</PresentationFormat>
  <Paragraphs>126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EBENEZER Mission 1859-1904 North-west Victoria (near antwerp)</vt:lpstr>
      <vt:lpstr>The Establishment of Ebenezer Mission</vt:lpstr>
      <vt:lpstr>How it was established:</vt:lpstr>
      <vt:lpstr>The Purpose:</vt:lpstr>
      <vt:lpstr>What was Ebenezer?</vt:lpstr>
      <vt:lpstr>Slide 6</vt:lpstr>
      <vt:lpstr>Christianity:</vt:lpstr>
      <vt:lpstr>Converting:</vt:lpstr>
      <vt:lpstr>Adapting to the European way of life:</vt:lpstr>
      <vt:lpstr>Education:</vt:lpstr>
      <vt:lpstr>Adapting to the European way of life...</vt:lpstr>
      <vt:lpstr>Closing of Ebenezer:</vt:lpstr>
      <vt:lpstr>Aftermath of the closing of Ebenezer:</vt:lpstr>
      <vt:lpstr>Continued....</vt:lpstr>
      <vt:lpstr>Preservation of Ebenezer:</vt:lpstr>
      <vt:lpstr>Ebenezer Today:</vt:lpstr>
      <vt:lpstr>A greater insight to Ebenezer</vt:lpstr>
      <vt:lpstr>Response Towards Ebenezer:</vt:lpstr>
      <vt:lpstr>His Response to it being closed:</vt:lpstr>
      <vt:lpstr>Stories about Ebenezer from Ray</vt:lpstr>
      <vt:lpstr>Photos from my visit to Ebenezer</vt:lpstr>
      <vt:lpstr>References: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EBENEZER Mission 1859-1904 North-west Victoria (near antwerp)</dc:title>
  <dc:creator>clt</dc:creator>
  <cp:lastModifiedBy>clt</cp:lastModifiedBy>
  <cp:revision>45</cp:revision>
  <dcterms:created xsi:type="dcterms:W3CDTF">2012-09-24T03:34:51Z</dcterms:created>
  <dcterms:modified xsi:type="dcterms:W3CDTF">2012-10-04T07:29:42Z</dcterms:modified>
</cp:coreProperties>
</file>