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9" r:id="rId4"/>
    <p:sldId id="262" r:id="rId5"/>
    <p:sldId id="267" r:id="rId6"/>
    <p:sldId id="261" r:id="rId7"/>
    <p:sldId id="265" r:id="rId8"/>
    <p:sldId id="258" r:id="rId9"/>
    <p:sldId id="264" r:id="rId10"/>
    <p:sldId id="263" r:id="rId11"/>
    <p:sldId id="266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77" r:id="rId23"/>
    <p:sldId id="279" r:id="rId24"/>
    <p:sldId id="281" r:id="rId25"/>
    <p:sldId id="280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6E408-081B-4A8D-BE8A-F2F0A719F32D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E529B-A3DA-4B70-A2FA-6361ED0395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529B-A3DA-4B70-A2FA-6361ED0395A8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520D53-0CC6-4EFB-A9D8-F2001D25D6B2}" type="datetimeFigureOut">
              <a:rPr lang="en-AU" smtClean="0"/>
              <a:pPr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D79368-BA44-4213-A076-467B6495835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imgres?imgurl=http://3.bp.blogspot.com/-kF1e9YdwtDc/TXfg11524bI/AAAAAAAADxc/nF7cxTM6SOM/s1600/2010-04-05-ChineseChildren-773778.jpg&amp;imgrefurl=http://myshelbybaby.blogspot.com/2011/03/chinas-one-child-policy-changing-to.html&amp;usg=__Ic-ctZb1JccG0IcUa7XWcsg9Nb4=&amp;h=316&amp;w=470&amp;sz=21&amp;hl=en&amp;start=2&amp;zoom=1&amp;tbnid=0oI85mq-5JlhQM:&amp;tbnh=87&amp;tbnw=129&amp;ei=NBtaTqLeIPHjmAXYn_TDDA&amp;prev=/search?q=the+one+child+policy+in+china&amp;hl=en&amp;gbv=2&amp;tbm=isch&amp;itb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.au/imgres?imgurl=http://english.peopledaily.com.cn/200112/25/images/pop.bmp&amp;imgrefurl=http://english.peopledaily.com.cn/200112/30/eng20011230_87744.shtml&amp;usg=__8_oi2AYO7sBGWsLO01BtsMEjPtQ=&amp;h=97&amp;w=120&amp;sz=13&amp;hl=en&amp;start=24&amp;zoom=1&amp;tbnid=sqrEVr7J8HE5RM:&amp;tbnh=71&amp;tbnw=88&amp;ei=wQRbTujKPOLemAXqm_yhDA&amp;prev=/images%3Fq%3Dchinas%2Bfamily%2Bplanning%2Bpolicy%26start%3D21%26hl%3Den%26sa%3DN%26gbv%3D2%26tbm%3Disch&amp;itbs=1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.au/imgres?imgurl=http://www.chinatravel20.com/wp-content/uploads/2011/04/china-managed-services.jpg&amp;imgrefurl=http://www.chinatravel20.com/2011/04/12/tourism-china-now-worlds-third-biggest-draw/&amp;usg=__ryoKJbIxMl0-Zu3rk_9H_93jxUo=&amp;h=766&amp;w=1211&amp;sz=91&amp;hl=en&amp;start=38&amp;zoom=1&amp;tbnid=RTrO3D8IQS30wM:&amp;tbnh=95&amp;tbnw=150&amp;ei=BwNbTr_kF8vumAXBg8iGDA&amp;prev=/images%3Fq%3DChina%26start%3D21%26hl%3Den%26sa%3DN%26gbv%3D2%26tbm%3D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google.com.au/imgres?imgurl=http://thatcrazytattooedbaldbroad.files.wordpress.com/2011/06/crowd-of-people.jpg&amp;imgrefurl=http://thatcrazytattooedbaldbroad.wordpress.com/2011/06/28/people-people-who-need-people-or-watch-them-anyway/&amp;usg=__RcVHHQT9iizQ_ZmETK_XpXMrIXY=&amp;h=806&amp;w=1292&amp;sz=94&amp;hl=en&amp;start=12&amp;zoom=1&amp;tbnid=rqmiYeefu8RRkM:&amp;tbnh=94&amp;tbnw=150&amp;ei=bwNbTsbcO8rTmAWRo9ygDA&amp;prev=/images%3Fq%3Dpeople%26hl%3Den%26sa%3DN%26gbv%3D2%26tbm%3Disch&amp;itb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.au/imgres?imgurl=http://www.infoniac.com/uimg/chinese-woman-pregnant.jpg&amp;imgrefurl=http://www.infoniac.com/offbeat-news/women-in-china-wish-for-more-babies.html&amp;usg=__nScF8nKO7Zv82--MK1JiSnDcG2c=&amp;h=300&amp;w=240&amp;sz=14&amp;hl=en&amp;start=7&amp;zoom=1&amp;tbnid=2jG9TKFxt0ZwSM:&amp;tbnh=116&amp;tbnw=93&amp;ei=cwVbTuC6GpCImQWO2LS0DA&amp;prev=/images%3Fq%3Dchinas%2Bfamily%2Bplanning%2Bpolicy%26hl%3Den%26sa%3DN%26gbv%3D2%26tbm%3Disch&amp;itbs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eg"/><Relationship Id="rId4" Type="http://schemas.openxmlformats.org/officeDocument/2006/relationships/hyperlink" Target="http://www.google.com.au/imgres?imgurl=http://www.buycontraceptive.net/images/contraception2.jpg&amp;imgrefurl=http://www.buycontraceptive.net/methods-and-means-of-contraception.html&amp;usg=__KQkO9-DVSYj1R3lNoivOCxn4u6Q=&amp;h=279&amp;w=334&amp;sz=17&amp;hl=en&amp;start=10&amp;zoom=1&amp;tbnid=kn9k7raPwgCDHM:&amp;tbnh=99&amp;tbnw=119&amp;ei=NgZbTtWkLcOcmQWrhJSaDA&amp;prev=/images%3Fq%3Dcontraception%26hl%3Den%26sa%3DN%26gbv%3D2%26tbm%3Disch&amp;itb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imgres?imgurl=http://www.albertmohler.com/files/2010/07/991392592.jpg&amp;imgrefurl=http://beyondopinion.com/tag/abortion-christianity-and-culture/&amp;usg=__sqA1f3NTk978LmtTkbem3DIRiiI=&amp;h=357&amp;w=478&amp;sz=57&amp;hl=en&amp;start=9&amp;zoom=1&amp;tbnid=SXuVUtr6ZpZhRM:&amp;tbnh=96&amp;tbnw=129&amp;ei=1gdbTonMB83umAXEl7mMDA&amp;prev=/images%3Fq%3D%25E2%2580%259CLater,%2BLonger,%2BFewer%25E2%2580%259D%2Bcampaign%26hl%3Den%26gbv%3D2%26tbm%3Disch&amp;itbs=1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hyperlink" Target="http://www.google.com.au/imgres?imgurl=http://www.instablogsimages.com/images/2006/10/17/chinese-babies_5.jpg&amp;imgrefurl=http://www.parentingclan.com/entry/china-to-get-incentive-for-not-producing-babies/&amp;usg=__VC0XIDEluniYZWvcGgotoreiAGY=&amp;h=247&amp;w=169&amp;sz=8&amp;hl=en&amp;start=7&amp;zoom=1&amp;tbnid=lCzhJLCgQlmG8M:&amp;tbnh=110&amp;tbnw=75&amp;ei=6ApbTtGTMISdmQWkueiKDA&amp;prev=/images%3Fq%3Dchinese%2Bparents%2Band%2Btheir%2Bbabies%26hl%3Den%26sa%3DX%26gbv%3D2%26tbm%3Disch&amp;itbs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.au/imgres?imgurl=http://www.china-mike.com/wp-content/uploads/2010/12/one-child-policy-chinese-family-small.jpg&amp;imgrefurl=http://www.china-mike.com/chinese-culture/society/one-child-policy/&amp;usg=__j3L61OcltWA9SahaiymKHR2nrnw=&amp;h=381&amp;w=560&amp;sz=13&amp;hl=en&amp;start=8&amp;zoom=1&amp;tbnid=DinFl386_QFIhM:&amp;tbnh=90&amp;tbnw=133&amp;ei=FAlbTrfyEY_LmAWXp4WmDA&amp;prev=/images%3Fq%3Done%2Bchild%2Bpolicy%26hl%3Den%26gbv%3D2%26tbm%3Disch&amp;itb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imgres?imgurl=http://shanghaiist.com/attachments/catherinelewis22/onechild%20(1).gif&amp;imgrefurl=http://shanghaiist.com/2010/03/19/post_24.php&amp;usg=__B5oxlcLBT4XxUtOH3GKtQSRiUbM=&amp;h=247&amp;w=260&amp;sz=23&amp;hl=en&amp;start=4&amp;zoom=1&amp;tbnid=c-MekynsYT4koM:&amp;tbnh=106&amp;tbnw=112&amp;ei=NBtaTqLeIPHjmAXYn_TDDA&amp;prev=/search?q=the+one+child+policy+in+china&amp;hl=en&amp;gbv=2&amp;tbm=isch&amp;itbs=1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com.au/imgres?imgurl=http://canagirlgetpregnantonherperiod.com/wp-content/uploads/2011/07/contraception.jpg&amp;imgrefurl=http://canagirlgetpregnantonherperiod.com/how-to-avoid-pregnancy/&amp;usg=__MrffROLQ03q0D7Jx-jNq3FxQcJw=&amp;h=434&amp;w=470&amp;sz=21&amp;hl=en&amp;start=28&amp;zoom=1&amp;tbnid=4_vRPpiwMGSbEM:&amp;tbnh=119&amp;tbnw=129&amp;ei=pgZbToCdJMSEmQXA3ryMDA&amp;prev=/images%3Fq%3Dcontraception%26start%3D21%26hl%3Den%26sa%3DN%26gbv%3D2%26tbm%3D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R263WRIwnWo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google.com.au/imgres?imgurl=http://farm4.static.flickr.com/3360/3659793719_916d118357.jpg&amp;imgrefurl=http://www.flickr.com/photos/mytripsmypics/3659793719/&amp;usg=__q90ICf6_5cNb8sMcbFfp9eKP2R8=&amp;h=353&amp;w=500&amp;sz=153&amp;hl=en&amp;start=9&amp;zoom=1&amp;tbnid=kPligCjXVLCPHM:&amp;tbnh=92&amp;tbnw=130&amp;ei=hQpbTtX_Ds3QmAW6yt22DA&amp;prev=/images%3Fq%3Dchinese%2Bkids%26hl%3Den%26sa%3DX%26gbv%3D2%26tbm%3Disch&amp;itb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imgres?imgurl=http://2.bp.blogspot.com/-ayZlYatAMxA/Tb9_K0fdDBI/AAAAAAAAAFc/432uWiYuadM/s320/poster.jpg&amp;imgrefurl=http://onechildpolicymemorializationeffort.blogspot.com/&amp;usg=__XxVLI55mRBChinSWbkQz0VdXMTA=&amp;h=296&amp;w=208&amp;sz=18&amp;hl=en&amp;start=5&amp;zoom=1&amp;tbnid=u1AxO6s4XP98rM:&amp;tbnh=116&amp;tbnw=82&amp;ei=qwtbTrHJJKT0mAWdjKmiDA&amp;prev=/images%3Fq%3Deffects%2Bof%2Bthe%2Bone%2Bchild%2Bpolicy%26hl%3Den%26sa%3DX%26gbv%3D2%26tbm%3Disch&amp;itbs=1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imgres?imgurl=http://img156.imageshack.us/img156/6962/linmiaoke2gl7.jpg&amp;imgrefurl=http://yesboleh.blogspot.com/2008_08_01_archive.html&amp;usg=___s885RdjPErQYiCwNxKGMtpYECk=&amp;h=457&amp;w=374&amp;sz=27&amp;hl=en&amp;start=15&amp;zoom=1&amp;tbnid=tVassgXXc3huSM:&amp;tbnh=128&amp;tbnw=105&amp;ei=DgxbTsHMIIeKmQXttLmyDA&amp;prev=/images%3Fq%3Dchinese%2Blady%2Bwith%2Btwins%26hl%3Den%26sa%3DX%26gbv%3D2%26tbm%3Disch&amp;itbs=1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imgres?imgurl=http://images.teamsugar.com/files/upl1/19/193328/22_2008/81239932.preview.jpg&amp;imgrefurl=http://www.tressugar.com/Chinas-One-Child-Policy-Lifted-Quake-Victims-1664420&amp;usg=__u8be0swLPSgA6MSSiO4EXxjIpf8=&amp;h=366&amp;w=550&amp;sz=64&amp;hl=en&amp;start=13&amp;zoom=1&amp;tbnid=ADQfZZF4qvAl2M:&amp;tbnh=89&amp;tbnw=133&amp;ei=NBtaTqLeIPHjmAXYn_TDDA&amp;prev=/search?q=the+one+child+policy+in+china&amp;hl=en&amp;gbv=2&amp;tbm=isch&amp;itbs=1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google.com.au/imgres?imgurl=http://blogs-images.forbes.com/kenrapoza/files/2011/07/china-flag.jpg&amp;imgrefurl=http://www.forbes.com/sites/kenrapoza/2011/07/31/whats-so-great-about-china/&amp;usg=__QpXCuGnYVu4KtFLPXmxrEmEg18g=&amp;h=320&amp;w=400&amp;sz=17&amp;hl=en&amp;start=7&amp;zoom=1&amp;tbnid=aN7Gofmm4Ue3nM:&amp;tbnh=99&amp;tbnw=124&amp;ei=KA1bTqrcFYfdmAW14_i-DA&amp;prev=/images%3Fq%3Dchina%26hl%3Den%26sa%3DX%26gbv%3D2%26tbm%3D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jm.org/doi/full/10.1056/NEJMhpr051833%2028/08/11" TargetMode="External"/><Relationship Id="rId2" Type="http://schemas.openxmlformats.org/officeDocument/2006/relationships/hyperlink" Target="http://www.china-profile.com/history/hist_list_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ctsanddetails.com/china.php?itemid=128&amp;catid=4&amp;subcatid=15" TargetMode="External"/><Relationship Id="rId4" Type="http://schemas.openxmlformats.org/officeDocument/2006/relationships/hyperlink" Target="http://www.ncbi.nlm.nih.gov/pmc/articles/PMC1116810%2025/08/1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google.com.au/imgres?imgurl=http://s4.hubimg.com/u/1477587_f520.jpg&amp;imgrefurl=http://soni2006.hubpages.com/hub/large-populations-blessing-or-curse&amp;usg=__w0a9sejUfqUupq7RfUWywVYr2wA=&amp;h=367&amp;w=520&amp;sz=39&amp;hl=en&amp;start=16&amp;zoom=1&amp;tbnid=yrFGRT-vhM82lM:&amp;tbnh=92&amp;tbnw=131&amp;ei=1_paTrCNGOLkmAXn1oWUDA&amp;prev=/search%3Fq%3Dchinas%2Blarge%2Bpopulation%253Dstrength%26hl%3Den%26sa%3DN%26gbv%3D2%26tbm%3Disch&amp;itbs=1" TargetMode="External"/><Relationship Id="rId7" Type="http://schemas.openxmlformats.org/officeDocument/2006/relationships/hyperlink" Target="http://www.google.com.au/imgres?imgurl=http://www.psychologytoday.com/files/u759/money_stack.jpg&amp;imgrefurl=http://www.psychologytoday.com/blog/mind-over-money/201001/do-you-have-money-disorder&amp;usg=__0Bm8VLSEoDS60Yse9I8O-bAkLuU=&amp;h=450&amp;w=450&amp;sz=34&amp;hl=en&amp;start=1&amp;zoom=1&amp;tbnid=HQk8mEO40EGzaM:&amp;tbnh=127&amp;tbnw=127&amp;ei=VvtaTvbfCdCgmQXwsdScDA&amp;prev=/search%3Fq%3Dmoney%26hl%3Den%26sa%3DN%26gbv%3D2%26tbm%3Disch&amp;itbs=1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.au/imgres?imgurl=http://i.telegraph.co.uk/multimedia/archive/00886/china-army-460_886060c.jpg&amp;imgrefurl=http://www.telegraph.co.uk/news/worldnews/asia/china/5054485/China-says-US-defence-report-is-gross-distortion-of-facts.html&amp;usg=__I5jws1ytrW39_1srjST-97ReT5c=&amp;h=288&amp;w=460&amp;sz=24&amp;hl=en&amp;start=6&amp;zoom=1&amp;tbnid=r4B1QUcXiK4UeM:&amp;tbnh=80&amp;tbnw=128&amp;ei=MPtaTqjAM-OgmQWn5r2FDA&amp;prev=/search%3Fq%3Dmilitary%2Bpower%26hl%3Den%26sa%3DN%26gbv%3D2%26tbm%3Disch&amp;itbs=1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au/imgres?imgurl=http://thorstenconsulting.com/Shaking%2520hands.jpg&amp;imgrefurl=http://thorstenconsulting.com/contact.htm&amp;usg=__LnbS7oq8iSgQPlyGjXuxYKeR50c=&amp;h=512&amp;w=640&amp;sz=21&amp;hl=en&amp;start=3&amp;zoom=1&amp;tbnid=DZJjyNjfb1bY0M:&amp;tbnh=110&amp;tbnw=137&amp;ei=NP1aTsqODaSOmQXQnLy1DA&amp;prev=/search%3Fq%3Dshaking%2Bhands%26hl%3Den%26sa%3DN%26gbv%3D2%26tbm%3Disch&amp;itbs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.au/imgres?imgurl=http://www.factropolis.com/uploaded_images/ussr-788466.png&amp;imgrefurl=http://www.factropolis.com/2006/11/mikhael-gorbachevs-famous-birthmark.html&amp;usg=__y-oFU1ZfNxbSS_NacDHScwfB8HI=&amp;h=216&amp;w=216&amp;sz=26&amp;hl=en&amp;start=6&amp;zoom=1&amp;tbnid=YHZUOzA45dLgpM:&amp;tbnh=107&amp;tbnw=107&amp;ei=Cf1aToPSMLH0mAXt0YicDA&amp;prev=/search%3Fq%3Dthe%2Bsoviet%2Bunion%2Band%2Bcommunis,%26hl%3Den%26sa%3DN%26gbv%3D2%26tbm%3Disch&amp;itb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au/imgres?imgurl=http://the-explorer.com/wp-content/uploads/2011/04/583598-china-population-census-files.jpg&amp;imgrefurl=http://the-explorer.com/dramatic-fall-in-china%25E2%2580%2599s-population-growth-rate/2011/3420951.html/&amp;usg=__00wP-MLQh76x5tvRHASseXNbO1Q=&amp;h=366&amp;w=650&amp;sz=96&amp;hl=en&amp;start=100&amp;zoom=1&amp;tbnid=fc7Y6OzfQTkJwM:&amp;tbnh=77&amp;tbnw=137&amp;ei=ov5aTqebA_HomAX8zPCsDA&amp;prev=/images%3Fq%3Dchina%2527s%2Bpopulation%26start%3D84%26hl%3Den%26sa%3DN%26gbv%3D2%26tbm%3D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au/imgres?imgurl=http://devcentral.f5.com/weblogs/images/devcentral_f5_com/weblogs/macvittie/125/o_ideabulb.jpg&amp;imgrefurl=http://devcentral.f5.com/weblogs/macvittie/archive/2008/05/09/3248.aspx&amp;usg=__2Npeqiviuylg4rMod7ztt-BjW-c=&amp;h=579&amp;w=516&amp;sz=29&amp;hl=en&amp;start=7&amp;zoom=1&amp;tbnid=bFf24q50L_0aPM:&amp;tbnh=134&amp;tbnw=119&amp;ei=GQJbTp7ZEsfOmAXdo4WqDA&amp;prev=/images%3Fq%3Dlack%2Bof%2Bresources%26hl%3Den%26gbv%3D2%26tbm%3Disch&amp;itb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au/imgres?imgurl=http://shanghaiist.com/attachments/shang_jemimah/chinese%2520babies.jpg&amp;imgrefurl=http://shanghaiist.com/2007/07/24/the_complicated.php&amp;usg=__IBXX5DSbLAJTFuV5hcR9BYsCHg4=&amp;h=381&amp;w=460&amp;sz=71&amp;hl=en&amp;start=3&amp;zoom=1&amp;tbnid=6G0RTnfMea72QM:&amp;tbnh=106&amp;tbnw=128&amp;ei=bP9aTtntPOzwmAWTybWeDA&amp;prev=/images%3Fq%3Dchinese%2Bbabies%26hl%3Den%26sa%3DN%26gbv%3D2%26tbm%3Disch&amp;itbs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.au/imgres?imgurl=http://venpop.com/wp-content/uploads/2011/08/sales-increase.jpg&amp;imgrefurl=http://venpop.com/2011/flash-sales-sites-see-a-109-traffic-increase/&amp;usg=__aga5dIDA1oamzlCdCzam2N-syhk=&amp;h=346&amp;w=347&amp;sz=17&amp;hl=en&amp;start=3&amp;zoom=1&amp;tbnid=J3o1hdie2kcRJM:&amp;tbnh=120&amp;tbnw=120&amp;ei=1f9aTvT3CsvLmAXLrZCRDA&amp;prev=/images%3Fq%3Dincrease%26hl%3Den%26sa%3DN%26gbv%3D2%26tbm%3Disch&amp;itbs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.au/imgres?imgurl=http://economics.mrwood.com.au/images/photos/global%2520population%25200110.jpg&amp;imgrefurl=http://www.mrwood.com.au/unit2/deveco/deveco4.asp&amp;usg=__H_oxrpvrIQlhnmXZvZ17tOuL9eA=&amp;h=288&amp;w=350&amp;sz=18&amp;hl=en&amp;start=14&amp;zoom=1&amp;tbnid=74-sKQqiPRR1EM:&amp;tbnh=99&amp;tbnw=120&amp;ei=vQFbTsrBC-zQmAXg3cWlDA&amp;prev=/images%3Fq%3Dlarge%2Bpopulation%26hl%3Den%26gbv%3D2%26tbm%3D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717032"/>
            <a:ext cx="8077200" cy="1673352"/>
          </a:xfrm>
        </p:spPr>
        <p:txBody>
          <a:bodyPr/>
          <a:lstStyle/>
          <a:p>
            <a:r>
              <a:rPr lang="en-AU" dirty="0" smtClean="0"/>
              <a:t>Family Planning in China &amp; the ‘One Child Policy’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8077200" cy="1499616"/>
          </a:xfrm>
        </p:spPr>
        <p:txBody>
          <a:bodyPr/>
          <a:lstStyle/>
          <a:p>
            <a:r>
              <a:rPr lang="en-AU" dirty="0" smtClean="0"/>
              <a:t>By Shannon Baron</a:t>
            </a:r>
            <a:endParaRPr lang="en-AU" dirty="0"/>
          </a:p>
        </p:txBody>
      </p:sp>
      <p:pic>
        <p:nvPicPr>
          <p:cNvPr id="30722" name="Picture 2" descr="http://t2.gstatic.com/images?q=tbn:ANd9GcSDI2sXGUcqnSYAkfNACwspHjLNkmnLLj32Wy-1v9h4hRNyENBWcRGBEZ_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764704"/>
            <a:ext cx="3744416" cy="252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were the effects?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51520" y="2780928"/>
            <a:ext cx="8892480" cy="4077072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The such large population was putting strain on China economically and socially 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Some of the impacts included: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*poverty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</a:t>
            </a:r>
            <a:r>
              <a:rPr lang="en-AU" sz="2000" dirty="0" smtClean="0">
                <a:solidFill>
                  <a:srgbClr val="FFFF00"/>
                </a:solidFill>
              </a:rPr>
              <a:t>illiteracy</a:t>
            </a:r>
            <a:endParaRPr lang="en-A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*insufficient food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*lack of water resources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*air and soil pollution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*not enough </a:t>
            </a:r>
            <a:r>
              <a:rPr lang="en-AU" sz="2000" dirty="0" smtClean="0">
                <a:solidFill>
                  <a:srgbClr val="FFFF00"/>
                </a:solidFill>
              </a:rPr>
              <a:t>housing</a:t>
            </a:r>
            <a:endParaRPr lang="en-A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*unemployment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*strain on the education &amp; health systems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*deforestation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*erosion 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*increased energy consumption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*unbearable pressure on the land</a:t>
            </a:r>
          </a:p>
          <a:p>
            <a:pPr>
              <a:buNone/>
            </a:pPr>
            <a:r>
              <a:rPr lang="en-AU" sz="2000" dirty="0" smtClean="0">
                <a:solidFill>
                  <a:srgbClr val="FFFF00"/>
                </a:solidFill>
              </a:rPr>
              <a:t>*low life expectancy and high birth &amp; death rates</a:t>
            </a:r>
          </a:p>
          <a:p>
            <a:pPr>
              <a:buNone/>
            </a:pPr>
            <a:endParaRPr lang="en-AU" sz="2000" dirty="0"/>
          </a:p>
        </p:txBody>
      </p:sp>
      <p:pic>
        <p:nvPicPr>
          <p:cNvPr id="20486" name="Picture 6" descr="http://t0.gstatic.com/images?q=tbn:ANd9GcTjFRIEg7dMOy-cg8GlU9RR-CM66ierGq-GFCDBzQ6lrbu79UTpMtNL1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89040"/>
            <a:ext cx="2592288" cy="2091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Hong </a:t>
            </a:r>
            <a:r>
              <a:rPr lang="en-AU" dirty="0" err="1" smtClean="0"/>
              <a:t>Liangzhi</a:t>
            </a:r>
            <a:r>
              <a:rPr lang="en-AU" dirty="0" smtClean="0"/>
              <a:t> (1744- 1809), a Chinese </a:t>
            </a:r>
            <a:r>
              <a:rPr lang="en-AU" dirty="0" smtClean="0"/>
              <a:t>scholar emphasized </a:t>
            </a:r>
            <a:r>
              <a:rPr lang="en-AU" dirty="0" smtClean="0"/>
              <a:t>that </a:t>
            </a:r>
            <a:r>
              <a:rPr lang="en-AU" i="1" dirty="0" smtClean="0">
                <a:solidFill>
                  <a:srgbClr val="0070C0"/>
                </a:solidFill>
              </a:rPr>
              <a:t>“China had 60% more population than resources could comfortably support” </a:t>
            </a:r>
            <a:r>
              <a:rPr lang="en-AU" i="1" dirty="0" smtClean="0"/>
              <a:t>(</a:t>
            </a:r>
            <a:r>
              <a:rPr lang="en-AU" dirty="0" smtClean="0"/>
              <a:t>Kane,1987,p.53)</a:t>
            </a:r>
            <a:endParaRPr lang="en-AU" sz="1200" dirty="0">
              <a:solidFill>
                <a:srgbClr val="0070C0"/>
              </a:solidFill>
            </a:endParaRPr>
          </a:p>
        </p:txBody>
      </p:sp>
      <p:pic>
        <p:nvPicPr>
          <p:cNvPr id="19458" name="Picture 2" descr="http://t2.gstatic.com/images?q=tbn:ANd9GcQevJKresQ_TpzTt71RwrYDwdXy_ZAQs4hBVdjtHnEpnyiHNtrnescBLi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933056"/>
            <a:ext cx="3751992" cy="2376264"/>
          </a:xfrm>
          <a:prstGeom prst="rect">
            <a:avLst/>
          </a:prstGeom>
          <a:noFill/>
        </p:spPr>
      </p:pic>
      <p:pic>
        <p:nvPicPr>
          <p:cNvPr id="19462" name="Picture 6" descr="http://t0.gstatic.com/images?q=tbn:ANd9GcSov1EufIEMR-71nalp45b5j0gJNA-gQ9WNbvqL-0fqP30xcG0qQo2qiP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077072"/>
            <a:ext cx="1428750" cy="895351"/>
          </a:xfrm>
          <a:prstGeom prst="rect">
            <a:avLst/>
          </a:prstGeom>
          <a:noFill/>
        </p:spPr>
      </p:pic>
      <p:pic>
        <p:nvPicPr>
          <p:cNvPr id="19464" name="Picture 8" descr="http://t0.gstatic.com/images?q=tbn:ANd9GcSov1EufIEMR-71nalp45b5j0gJNA-gQ9WNbvqL-0fqP30xcG0qQo2qiP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373216"/>
            <a:ext cx="1428750" cy="895351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flipV="1">
            <a:off x="1907704" y="5445224"/>
            <a:ext cx="50405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6" name="Picture 10" descr="http://t0.gstatic.com/images?q=tbn:ANd9GcSov1EufIEMR-71nalp45b5j0gJNA-gQ9WNbvqL-0fqP30xcG0qQo2qiP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962649"/>
            <a:ext cx="1428750" cy="895351"/>
          </a:xfrm>
          <a:prstGeom prst="rect">
            <a:avLst/>
          </a:prstGeom>
          <a:noFill/>
        </p:spPr>
      </p:pic>
      <p:pic>
        <p:nvPicPr>
          <p:cNvPr id="19468" name="Picture 12" descr="http://t0.gstatic.com/images?q=tbn:ANd9GcSov1EufIEMR-71nalp45b5j0gJNA-gQ9WNbvqL-0fqP30xcG0qQo2qiP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013176"/>
            <a:ext cx="1428750" cy="895351"/>
          </a:xfrm>
          <a:prstGeom prst="rect">
            <a:avLst/>
          </a:prstGeom>
          <a:noFill/>
        </p:spPr>
      </p:pic>
      <p:pic>
        <p:nvPicPr>
          <p:cNvPr id="19470" name="Picture 14" descr="http://t0.gstatic.com/images?q=tbn:ANd9GcSov1EufIEMR-71nalp45b5j0gJNA-gQ9WNbvqL-0fqP30xcG0qQo2qiP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933056"/>
            <a:ext cx="1428750" cy="895351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rot="16200000" flipH="1">
            <a:off x="2411760" y="4293096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724128" y="4437112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5364088" y="5229200"/>
            <a:ext cx="1080120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5148064" y="5733256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the government dealt with the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55576" y="2852936"/>
            <a:ext cx="6120680" cy="2232248"/>
          </a:xfrm>
        </p:spPr>
        <p:txBody>
          <a:bodyPr>
            <a:normAutofit fontScale="92500" lnSpcReduction="20000"/>
          </a:bodyPr>
          <a:lstStyle/>
          <a:p>
            <a:r>
              <a:rPr lang="en-AU" sz="2600" dirty="0" smtClean="0"/>
              <a:t>In the 1950s China started its ‘government sponsored family planning program’</a:t>
            </a:r>
          </a:p>
          <a:p>
            <a:r>
              <a:rPr lang="en-AU" sz="2600" dirty="0" smtClean="0"/>
              <a:t>This included contraception and family planning </a:t>
            </a:r>
            <a:r>
              <a:rPr lang="en-AU" sz="2600" dirty="0" smtClean="0"/>
              <a:t>services</a:t>
            </a:r>
          </a:p>
          <a:p>
            <a:endParaRPr lang="en-AU" sz="2600" dirty="0" smtClean="0"/>
          </a:p>
          <a:p>
            <a:pPr>
              <a:buFont typeface="Wingdings" pitchFamily="2" charset="2"/>
              <a:buChar char="§"/>
            </a:pPr>
            <a:r>
              <a:rPr lang="en-AU" sz="2600" dirty="0" smtClean="0"/>
              <a:t>However </a:t>
            </a:r>
            <a:r>
              <a:rPr lang="en-AU" sz="2600" dirty="0" smtClean="0"/>
              <a:t>this was interrupted due to the great famine</a:t>
            </a:r>
          </a:p>
          <a:p>
            <a:pPr>
              <a:buNone/>
            </a:pPr>
            <a:endParaRPr lang="en-AU" sz="1200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t3.gstatic.com/images?q=tbn:ANd9GcRFD9aAs1fy_mbCpzxR3eFpDJgtahiVZDPurBIDw1gv_wvHpFL0Km7HJy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96952"/>
            <a:ext cx="1656184" cy="2065780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Qlkxog4VvgHg9jG-E5jPqehLOSneIVi7mFOtK_liMj8ADKLz9Ab7z2VI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941168"/>
            <a:ext cx="2016224" cy="1677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5554960" cy="4627984"/>
          </a:xfrm>
        </p:spPr>
        <p:txBody>
          <a:bodyPr/>
          <a:lstStyle/>
          <a:p>
            <a:r>
              <a:rPr lang="en-AU" dirty="0" smtClean="0">
                <a:solidFill>
                  <a:srgbClr val="0070C0"/>
                </a:solidFill>
              </a:rPr>
              <a:t>In 1962 birth control was again put as a priority</a:t>
            </a:r>
          </a:p>
          <a:p>
            <a:pPr>
              <a:buBlip>
                <a:blip r:embed="rId2"/>
              </a:buBlip>
            </a:pPr>
            <a:r>
              <a:rPr lang="en-AU" sz="2000" dirty="0" smtClean="0"/>
              <a:t>However they did not want “birth control propaganda” (Scharping,2003,p.44) and wanted it to be kept away from the press</a:t>
            </a:r>
          </a:p>
          <a:p>
            <a:pPr>
              <a:buBlip>
                <a:blip r:embed="rId2"/>
              </a:buBlip>
            </a:pPr>
            <a:r>
              <a:rPr lang="en-AU" sz="2000" dirty="0" smtClean="0"/>
              <a:t>Wanted it to only carry on through word and mouth</a:t>
            </a:r>
          </a:p>
          <a:p>
            <a:pPr>
              <a:buNone/>
            </a:pPr>
            <a:endParaRPr lang="en-AU" sz="1200" dirty="0" smtClean="0">
              <a:solidFill>
                <a:srgbClr val="0070C0"/>
              </a:solidFill>
            </a:endParaRPr>
          </a:p>
          <a:p>
            <a:r>
              <a:rPr lang="en-AU" dirty="0" smtClean="0">
                <a:solidFill>
                  <a:srgbClr val="0070C0"/>
                </a:solidFill>
              </a:rPr>
              <a:t>At this point in time they were still strict on abortion </a:t>
            </a:r>
          </a:p>
          <a:p>
            <a:pPr>
              <a:buBlip>
                <a:blip r:embed="rId2"/>
              </a:buBlip>
            </a:pPr>
            <a:r>
              <a:rPr lang="en-AU" sz="2000" dirty="0" smtClean="0"/>
              <a:t>Only if somebody had already had four children they were allowed an abortion</a:t>
            </a:r>
          </a:p>
        </p:txBody>
      </p:sp>
      <p:pic>
        <p:nvPicPr>
          <p:cNvPr id="17412" name="Picture 4" descr="http://t1.gstatic.com/images?q=tbn:ANd9GcSC1wsaFz1q9GrDSJE5HBMmn_trVkhhMckA8x-oWbb2g1qDw4YHFsvTQI7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780928"/>
            <a:ext cx="2555776" cy="190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3635896" y="1988840"/>
            <a:ext cx="5286524" cy="4320480"/>
          </a:xfrm>
        </p:spPr>
        <p:txBody>
          <a:bodyPr>
            <a:normAutofit fontScale="92500"/>
          </a:bodyPr>
          <a:lstStyle/>
          <a:p>
            <a:r>
              <a:rPr lang="en-AU" sz="2400" dirty="0" smtClean="0">
                <a:solidFill>
                  <a:srgbClr val="00B050"/>
                </a:solidFill>
              </a:rPr>
              <a:t>Government sponsored family planning program started again in 1970 </a:t>
            </a:r>
          </a:p>
          <a:p>
            <a:endParaRPr lang="en-AU" sz="2400" dirty="0" smtClean="0">
              <a:solidFill>
                <a:srgbClr val="00B050"/>
              </a:solidFill>
            </a:endParaRPr>
          </a:p>
          <a:p>
            <a:r>
              <a:rPr lang="en-AU" sz="2400" dirty="0" smtClean="0">
                <a:solidFill>
                  <a:srgbClr val="00B050"/>
                </a:solidFill>
              </a:rPr>
              <a:t>Between 1970 and 1978 the population control campaign intensified</a:t>
            </a:r>
          </a:p>
          <a:p>
            <a:pPr>
              <a:buBlip>
                <a:blip r:embed="rId2"/>
              </a:buBlip>
            </a:pPr>
            <a:r>
              <a:rPr lang="en-AU" sz="2400" dirty="0" smtClean="0">
                <a:solidFill>
                  <a:srgbClr val="00B050"/>
                </a:solidFill>
              </a:rPr>
              <a:t>This was when the ‘later (births), longer (intervals), fewer (children)’ campaign was introduced</a:t>
            </a:r>
          </a:p>
          <a:p>
            <a:pPr>
              <a:buBlip>
                <a:blip r:embed="rId2"/>
              </a:buBlip>
            </a:pPr>
            <a:r>
              <a:rPr lang="en-AU" sz="2400" dirty="0" smtClean="0">
                <a:solidFill>
                  <a:srgbClr val="00B050"/>
                </a:solidFill>
              </a:rPr>
              <a:t>In 1975 a maximum recommended family size was introduced (2 children in cities, 3-4 in rural areas</a:t>
            </a:r>
            <a:r>
              <a:rPr lang="en-AU" sz="2400" dirty="0" smtClean="0">
                <a:solidFill>
                  <a:srgbClr val="00B050"/>
                </a:solidFill>
              </a:rPr>
              <a:t>)</a:t>
            </a:r>
            <a:endParaRPr lang="en-AU" sz="2400" dirty="0" smtClean="0">
              <a:solidFill>
                <a:srgbClr val="00B050"/>
              </a:solidFill>
            </a:endParaRPr>
          </a:p>
        </p:txBody>
      </p:sp>
      <p:pic>
        <p:nvPicPr>
          <p:cNvPr id="16386" name="Picture 2" descr="http://i.telegraph.co.uk/multimedia/archive/01126/chinese-baby-2_112604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456384" cy="2163997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T_f7utDa7RzwaRbFXJZR7yljyi2qB0bom79IVrA_u_HlPqF3J5x-fnm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437112"/>
            <a:ext cx="1296144" cy="190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“Later, Longer, Fewer” campaign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2780928"/>
            <a:ext cx="8223448" cy="302433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This campaign encouraged late marriages (23-25 for women and 25-28 for men)</a:t>
            </a:r>
          </a:p>
          <a:p>
            <a:pPr>
              <a:buBlip>
                <a:blip r:embed="rId3"/>
              </a:buBlip>
            </a:pPr>
            <a:r>
              <a:rPr lang="en-AU" dirty="0" smtClean="0"/>
              <a:t>An extra clothing ration was given to those who married after the age of 30</a:t>
            </a:r>
          </a:p>
          <a:p>
            <a:pPr>
              <a:buBlip>
                <a:blip r:embed="rId3"/>
              </a:buBlip>
            </a:pPr>
            <a:r>
              <a:rPr lang="en-AU" dirty="0" smtClean="0"/>
              <a:t>This also encouraged people to have children later</a:t>
            </a:r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Suggested </a:t>
            </a:r>
            <a:r>
              <a:rPr lang="en-AU" dirty="0" smtClean="0"/>
              <a:t>birth spacing of 4 or 5 years between children 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Incentives were given to those who had one child and discouragements were given to those with more than 3 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(</a:t>
            </a:r>
            <a:r>
              <a:rPr lang="en-AU" dirty="0" err="1" smtClean="0"/>
              <a:t>eg</a:t>
            </a:r>
            <a:r>
              <a:rPr lang="en-AU" dirty="0" smtClean="0"/>
              <a:t> those having their 4</a:t>
            </a:r>
            <a:r>
              <a:rPr lang="en-AU" baseline="30000" dirty="0" smtClean="0"/>
              <a:t>th</a:t>
            </a:r>
            <a:r>
              <a:rPr lang="en-AU" dirty="0" smtClean="0"/>
              <a:t> child didn’t receive a cotton coupons, those with one child has provision of child health care fees and maternity leave)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600" dirty="0" smtClean="0">
                <a:latin typeface="Aharoni" pitchFamily="2" charset="-79"/>
                <a:cs typeface="Aharoni" pitchFamily="2" charset="-79"/>
              </a:rPr>
              <a:t>This is when the slogan:</a:t>
            </a:r>
          </a:p>
          <a:p>
            <a:pPr>
              <a:buNone/>
            </a:pPr>
            <a:r>
              <a:rPr lang="en-AU" sz="2600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“one is good, two is alright, three is too many” </a:t>
            </a:r>
            <a:r>
              <a:rPr lang="en-AU" sz="2600" dirty="0" smtClean="0">
                <a:latin typeface="Aharoni" pitchFamily="2" charset="-79"/>
                <a:cs typeface="Aharoni" pitchFamily="2" charset="-79"/>
              </a:rPr>
              <a:t>(Kane, 1987,p.79)</a:t>
            </a:r>
            <a:endParaRPr lang="en-AU" sz="2600" i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AU" sz="2600" dirty="0" smtClean="0">
                <a:latin typeface="Aharoni" pitchFamily="2" charset="-79"/>
                <a:cs typeface="Aharoni" pitchFamily="2" charset="-79"/>
              </a:rPr>
              <a:t>was </a:t>
            </a:r>
            <a:r>
              <a:rPr lang="en-AU" sz="2600" dirty="0" smtClean="0">
                <a:latin typeface="Aharoni" pitchFamily="2" charset="-79"/>
                <a:cs typeface="Aharoni" pitchFamily="2" charset="-79"/>
              </a:rPr>
              <a:t>introduced</a:t>
            </a:r>
            <a:endParaRPr lang="en-AU" sz="2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3314" name="Picture 2" descr="http://t0.gstatic.com/images?q=tbn:ANd9GcT_1RFLm6K1d3FysMa3NjKCWX3PSrIefcehxKS_yvqA1l8BbEDEidYxz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924944"/>
            <a:ext cx="425646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‘The one child policy’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258816" cy="4625609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In 1979 the ‘one child policy’ was introduced</a:t>
            </a:r>
          </a:p>
          <a:p>
            <a:pPr>
              <a:buBlip>
                <a:blip r:embed="rId2"/>
              </a:buBlip>
            </a:pPr>
            <a:r>
              <a:rPr lang="en-AU" sz="2600" dirty="0" smtClean="0">
                <a:solidFill>
                  <a:srgbClr val="7030A0"/>
                </a:solidFill>
              </a:rPr>
              <a:t>It was seen as “essential to economic reform and to an improvement in living standards</a:t>
            </a:r>
            <a:r>
              <a:rPr lang="en-AU" sz="1900" dirty="0" smtClean="0">
                <a:solidFill>
                  <a:srgbClr val="7030A0"/>
                </a:solidFill>
              </a:rPr>
              <a:t>” (</a:t>
            </a:r>
            <a:r>
              <a:rPr lang="en-AU" sz="1900" dirty="0" err="1" smtClean="0">
                <a:solidFill>
                  <a:srgbClr val="7030A0"/>
                </a:solidFill>
              </a:rPr>
              <a:t>Hesketh</a:t>
            </a:r>
            <a:r>
              <a:rPr lang="en-AU" sz="1900" dirty="0" smtClean="0">
                <a:solidFill>
                  <a:srgbClr val="7030A0"/>
                </a:solidFill>
              </a:rPr>
              <a:t>, Lu, &amp; Wei Xing,2005).</a:t>
            </a:r>
          </a:p>
          <a:p>
            <a:r>
              <a:rPr lang="en-AU" dirty="0" smtClean="0">
                <a:solidFill>
                  <a:srgbClr val="0070C0"/>
                </a:solidFill>
              </a:rPr>
              <a:t>The policy implementation varied through region</a:t>
            </a:r>
          </a:p>
          <a:p>
            <a:pPr>
              <a:buNone/>
            </a:pPr>
            <a:r>
              <a:rPr lang="en-AU" dirty="0" smtClean="0">
                <a:solidFill>
                  <a:srgbClr val="7030A0"/>
                </a:solidFill>
              </a:rPr>
              <a:t>* </a:t>
            </a:r>
            <a:r>
              <a:rPr lang="en-AU" dirty="0" smtClean="0">
                <a:solidFill>
                  <a:srgbClr val="7030A0"/>
                </a:solidFill>
              </a:rPr>
              <a:t>while the policy was called the ‘one child policy’ exceptions were made</a:t>
            </a:r>
          </a:p>
        </p:txBody>
      </p:sp>
      <p:pic>
        <p:nvPicPr>
          <p:cNvPr id="12290" name="Picture 2" descr="http://t0.gstatic.com/images?q=tbn:ANd9GcTOivUU0aYHhjNY4EHQ3pbPDukTTOzptCb3yXIMnP9nsofmF5-U0RxA2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5" y="2348880"/>
            <a:ext cx="3043357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251520" y="1700808"/>
            <a:ext cx="8239249" cy="4608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AU" sz="4000" u="sng" dirty="0" smtClean="0"/>
              <a:t>Exceptions:</a:t>
            </a:r>
          </a:p>
          <a:p>
            <a:r>
              <a:rPr lang="en-AU" sz="4000" dirty="0" smtClean="0"/>
              <a:t>if the first child was born with a disability</a:t>
            </a:r>
          </a:p>
          <a:p>
            <a:r>
              <a:rPr lang="en-AU" sz="4000" dirty="0" smtClean="0"/>
              <a:t>if both parents worked in a high risk job(such as mining)</a:t>
            </a:r>
          </a:p>
          <a:p>
            <a:r>
              <a:rPr lang="en-AU" sz="4000" dirty="0" smtClean="0"/>
              <a:t>In rural areas they were sometimes allowed to have a second child 5 years after their first if they had a daughter</a:t>
            </a:r>
          </a:p>
          <a:p>
            <a:endParaRPr lang="en-AU" dirty="0" smtClean="0"/>
          </a:p>
          <a:p>
            <a:pPr>
              <a:buNone/>
            </a:pPr>
            <a:r>
              <a:rPr lang="en-AU" sz="4000" dirty="0" smtClean="0">
                <a:solidFill>
                  <a:srgbClr val="FF0000"/>
                </a:solidFill>
              </a:rPr>
              <a:t>While there were exceptions to the policy they were quite strict on individuals who lived in urban areas and those who were employed by the government</a:t>
            </a:r>
          </a:p>
          <a:p>
            <a:endParaRPr lang="en-AU" dirty="0" smtClean="0"/>
          </a:p>
          <a:p>
            <a:pPr>
              <a:buNone/>
            </a:pPr>
            <a:endParaRPr lang="en-AU" sz="1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actually occurred?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131024" cy="4625609"/>
          </a:xfrm>
        </p:spPr>
        <p:txBody>
          <a:bodyPr>
            <a:normAutofit fontScale="77500" lnSpcReduction="20000"/>
          </a:bodyPr>
          <a:lstStyle/>
          <a:p>
            <a:r>
              <a:rPr lang="en-AU" sz="2400" dirty="0" smtClean="0">
                <a:solidFill>
                  <a:srgbClr val="7030A0"/>
                </a:solidFill>
              </a:rPr>
              <a:t>Birth permits were made necessary (even before individuals conceive a child)</a:t>
            </a:r>
          </a:p>
          <a:p>
            <a:pPr>
              <a:buNone/>
            </a:pPr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Sterilization occurred to individuals who had already had children </a:t>
            </a:r>
          </a:p>
          <a:p>
            <a:pPr>
              <a:buNone/>
            </a:pPr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Pregnant women who didn’t have birth permits were handcuffed and made to have abortions</a:t>
            </a:r>
          </a:p>
          <a:p>
            <a:pPr>
              <a:buNone/>
            </a:pPr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Fines and confiscation of belongings occurred</a:t>
            </a:r>
          </a:p>
          <a:p>
            <a:pPr>
              <a:buNone/>
            </a:pPr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People who went against the policy were dismissed from work</a:t>
            </a:r>
          </a:p>
          <a:p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Often the benefits to individuals who had only one child were not received</a:t>
            </a:r>
          </a:p>
          <a:p>
            <a:endParaRPr lang="en-AU" sz="2400" dirty="0" smtClean="0">
              <a:solidFill>
                <a:srgbClr val="7030A0"/>
              </a:solidFill>
            </a:endParaRPr>
          </a:p>
          <a:p>
            <a:r>
              <a:rPr lang="en-AU" sz="2400" dirty="0" smtClean="0">
                <a:solidFill>
                  <a:srgbClr val="7030A0"/>
                </a:solidFill>
              </a:rPr>
              <a:t>The goal was for China to have a growth rate of 1.3 by the year 2000</a:t>
            </a:r>
            <a:endParaRPr lang="en-AU" sz="2400" dirty="0">
              <a:solidFill>
                <a:srgbClr val="7030A0"/>
              </a:solidFill>
            </a:endParaRPr>
          </a:p>
        </p:txBody>
      </p:sp>
      <p:pic>
        <p:nvPicPr>
          <p:cNvPr id="4" name="Picture 2" descr="http://t0.gstatic.com/images?q=tbn:ANd9GcRSSnfxMR3HvBg9DYeMN3jGRNvuW-PqIBu4WkfdeCW1dRBJhSQ7Onpyqh-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28184" y="2420888"/>
            <a:ext cx="2699998" cy="2490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6012160" cy="100811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 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Short clip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hlinkClick r:id="rId2"/>
              </a:rPr>
              <a:t>http://www.youtube.com/watch?v=R263WRIwnWo</a:t>
            </a:r>
            <a:r>
              <a:rPr lang="en-AU" dirty="0" smtClean="0"/>
              <a:t> 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11" name="Content Placeholder 10" descr="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1909" r="11909"/>
          <a:stretch>
            <a:fillRect/>
          </a:stretch>
        </p:blipFill>
        <p:spPr>
          <a:xfrm>
            <a:off x="2896603" y="1484808"/>
            <a:ext cx="6247397" cy="5373192"/>
          </a:xfrm>
        </p:spPr>
      </p:pic>
      <p:sp>
        <p:nvSpPr>
          <p:cNvPr id="7" name="TextBox 6"/>
          <p:cNvSpPr txBox="1"/>
          <p:nvPr/>
        </p:nvSpPr>
        <p:spPr>
          <a:xfrm>
            <a:off x="591297" y="1844824"/>
            <a:ext cx="1366913" cy="417646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AU" sz="4000" b="1" dirty="0" smtClean="0">
                <a:latin typeface="Aharoni" pitchFamily="2" charset="-79"/>
                <a:cs typeface="Aharoni" pitchFamily="2" charset="-79"/>
              </a:rPr>
              <a:t>SHORT VIDEO</a:t>
            </a:r>
            <a:endParaRPr lang="en-AU" sz="40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8238360" cy="2160240"/>
          </a:xfrm>
        </p:spPr>
        <p:txBody>
          <a:bodyPr>
            <a:normAutofit/>
          </a:bodyPr>
          <a:lstStyle/>
          <a:p>
            <a:r>
              <a:rPr lang="en-AU" sz="3600" dirty="0" smtClean="0">
                <a:latin typeface="AR DARLING" pitchFamily="2" charset="0"/>
              </a:rPr>
              <a:t>What would you say if you were told you could only have one child?</a:t>
            </a:r>
            <a:endParaRPr lang="en-AU" sz="3600" dirty="0">
              <a:latin typeface="AR DARLING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Opinions on the policy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628800"/>
            <a:ext cx="5050904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200" dirty="0" smtClean="0">
                <a:solidFill>
                  <a:srgbClr val="0070C0"/>
                </a:solidFill>
              </a:rPr>
              <a:t>The policy was more accepted by individuals in urban areas rather than those in the rural areas</a:t>
            </a:r>
          </a:p>
          <a:p>
            <a:pPr>
              <a:buNone/>
            </a:pPr>
            <a:r>
              <a:rPr lang="en-AU" sz="2200" dirty="0" smtClean="0">
                <a:solidFill>
                  <a:srgbClr val="0070C0"/>
                </a:solidFill>
              </a:rPr>
              <a:t>    This was as:</a:t>
            </a:r>
          </a:p>
          <a:p>
            <a:r>
              <a:rPr lang="en-AU" sz="2200" dirty="0" smtClean="0">
                <a:solidFill>
                  <a:srgbClr val="0070C0"/>
                </a:solidFill>
              </a:rPr>
              <a:t>Individuals in urban areas often lived busy lifestyles </a:t>
            </a:r>
          </a:p>
          <a:p>
            <a:r>
              <a:rPr lang="en-AU" sz="2200" dirty="0" smtClean="0">
                <a:solidFill>
                  <a:srgbClr val="0070C0"/>
                </a:solidFill>
              </a:rPr>
              <a:t>Urban </a:t>
            </a:r>
            <a:r>
              <a:rPr lang="en-AU" sz="2200" dirty="0" smtClean="0">
                <a:solidFill>
                  <a:srgbClr val="0070C0"/>
                </a:solidFill>
              </a:rPr>
              <a:t>living areas were a lot smaller</a:t>
            </a:r>
          </a:p>
          <a:p>
            <a:r>
              <a:rPr lang="en-AU" sz="2200" dirty="0" smtClean="0">
                <a:solidFill>
                  <a:srgbClr val="0070C0"/>
                </a:solidFill>
              </a:rPr>
              <a:t>Those </a:t>
            </a:r>
            <a:r>
              <a:rPr lang="en-AU" sz="2200" dirty="0" smtClean="0">
                <a:solidFill>
                  <a:srgbClr val="0070C0"/>
                </a:solidFill>
              </a:rPr>
              <a:t>in rural areas often relied on sons for manual labour (also more children more assistance</a:t>
            </a:r>
            <a:r>
              <a:rPr lang="en-AU" sz="2200" dirty="0" smtClean="0">
                <a:solidFill>
                  <a:srgbClr val="0070C0"/>
                </a:solidFill>
              </a:rPr>
              <a:t>)</a:t>
            </a:r>
          </a:p>
          <a:p>
            <a:endParaRPr lang="en-AU" sz="1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AU" sz="2200" dirty="0" smtClean="0">
                <a:solidFill>
                  <a:srgbClr val="0070C0"/>
                </a:solidFill>
              </a:rPr>
              <a:t>*Some individuals  (both rural and urban dwellers) simply had the desire for more children</a:t>
            </a:r>
            <a:endParaRPr lang="en-AU" sz="22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http://t1.gstatic.com/images?q=tbn:ANd9GcSSsQvJWLJLZ0C2SeQ3gMv_eRjz7mGBveJbsppMUQsUbcplyfJYU9vZd4S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325601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Effects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323529" y="1628800"/>
            <a:ext cx="6192688" cy="40052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00B050"/>
                </a:solidFill>
              </a:rPr>
              <a:t>Individuals </a:t>
            </a:r>
            <a:r>
              <a:rPr lang="en-AU" sz="2000" dirty="0" smtClean="0">
                <a:solidFill>
                  <a:srgbClr val="00B050"/>
                </a:solidFill>
              </a:rPr>
              <a:t>are more likely to have their babies at home without the required medical </a:t>
            </a:r>
            <a:r>
              <a:rPr lang="en-AU" sz="2000" dirty="0" smtClean="0">
                <a:solidFill>
                  <a:srgbClr val="00B050"/>
                </a:solidFill>
              </a:rPr>
              <a:t>assistance</a:t>
            </a:r>
          </a:p>
          <a:p>
            <a:endParaRPr lang="en-AU" sz="20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AU" sz="2000" dirty="0" smtClean="0">
                <a:solidFill>
                  <a:srgbClr val="00B050"/>
                </a:solidFill>
              </a:rPr>
              <a:t>Deliberate misinterpreting of the </a:t>
            </a:r>
            <a:r>
              <a:rPr lang="en-AU" sz="2000" dirty="0" smtClean="0">
                <a:solidFill>
                  <a:srgbClr val="00B050"/>
                </a:solidFill>
              </a:rPr>
              <a:t>statistics</a:t>
            </a:r>
          </a:p>
          <a:p>
            <a:endParaRPr lang="en-AU" sz="2000" dirty="0" smtClean="0">
              <a:solidFill>
                <a:srgbClr val="00B050"/>
              </a:solidFill>
            </a:endParaRPr>
          </a:p>
          <a:p>
            <a:r>
              <a:rPr lang="en-AU" sz="2000" dirty="0" smtClean="0">
                <a:solidFill>
                  <a:srgbClr val="00B050"/>
                </a:solidFill>
              </a:rPr>
              <a:t>Discrimination </a:t>
            </a:r>
            <a:r>
              <a:rPr lang="en-AU" sz="2000" dirty="0" smtClean="0">
                <a:solidFill>
                  <a:srgbClr val="00B050"/>
                </a:solidFill>
              </a:rPr>
              <a:t>against females occurred</a:t>
            </a:r>
          </a:p>
          <a:p>
            <a:pPr>
              <a:buBlip>
                <a:blip r:embed="rId2"/>
              </a:buBlip>
            </a:pPr>
            <a:r>
              <a:rPr lang="en-AU" sz="1600" dirty="0" smtClean="0">
                <a:solidFill>
                  <a:srgbClr val="00B050"/>
                </a:solidFill>
              </a:rPr>
              <a:t>Sex-selected abortions, adoptions or </a:t>
            </a:r>
            <a:r>
              <a:rPr lang="en-AU" sz="1600" dirty="0" smtClean="0">
                <a:solidFill>
                  <a:srgbClr val="00B050"/>
                </a:solidFill>
              </a:rPr>
              <a:t>abandonment</a:t>
            </a:r>
          </a:p>
          <a:p>
            <a:pPr>
              <a:buNone/>
            </a:pPr>
            <a:endParaRPr lang="en-AU" sz="2000" dirty="0" smtClean="0">
              <a:solidFill>
                <a:srgbClr val="00B050"/>
              </a:solidFill>
            </a:endParaRPr>
          </a:p>
          <a:p>
            <a:r>
              <a:rPr lang="en-AU" sz="2000" dirty="0" smtClean="0">
                <a:solidFill>
                  <a:srgbClr val="00B050"/>
                </a:solidFill>
              </a:rPr>
              <a:t>The </a:t>
            </a:r>
            <a:r>
              <a:rPr lang="en-AU" sz="2000" dirty="0" smtClean="0">
                <a:solidFill>
                  <a:srgbClr val="00B050"/>
                </a:solidFill>
              </a:rPr>
              <a:t>rich often had more children as they could afford to pay the compensation </a:t>
            </a:r>
            <a:r>
              <a:rPr lang="en-AU" sz="2000" dirty="0" smtClean="0">
                <a:solidFill>
                  <a:srgbClr val="00B050"/>
                </a:solidFill>
              </a:rPr>
              <a:t>fee</a:t>
            </a:r>
          </a:p>
          <a:p>
            <a:endParaRPr lang="en-AU" sz="2000" dirty="0" smtClean="0">
              <a:solidFill>
                <a:srgbClr val="00B050"/>
              </a:solidFill>
            </a:endParaRPr>
          </a:p>
          <a:p>
            <a:r>
              <a:rPr lang="en-AU" sz="2000" dirty="0" smtClean="0">
                <a:solidFill>
                  <a:srgbClr val="00B050"/>
                </a:solidFill>
              </a:rPr>
              <a:t>There was corruption of the </a:t>
            </a:r>
            <a:r>
              <a:rPr lang="en-AU" sz="2000" dirty="0" smtClean="0">
                <a:solidFill>
                  <a:srgbClr val="00B050"/>
                </a:solidFill>
              </a:rPr>
              <a:t>officials</a:t>
            </a:r>
          </a:p>
          <a:p>
            <a:endParaRPr lang="en-AU" sz="2000" dirty="0" smtClean="0">
              <a:solidFill>
                <a:srgbClr val="00B050"/>
              </a:solidFill>
            </a:endParaRPr>
          </a:p>
          <a:p>
            <a:r>
              <a:rPr lang="en-AU" sz="2000" dirty="0" smtClean="0">
                <a:solidFill>
                  <a:srgbClr val="00B050"/>
                </a:solidFill>
              </a:rPr>
              <a:t>It </a:t>
            </a:r>
            <a:r>
              <a:rPr lang="en-AU" sz="2000" dirty="0" smtClean="0">
                <a:solidFill>
                  <a:srgbClr val="00B050"/>
                </a:solidFill>
              </a:rPr>
              <a:t>was not practical to have only one child as there was not sufficient amounts of contraception available</a:t>
            </a:r>
            <a:endParaRPr lang="en-AU" sz="2000" dirty="0">
              <a:solidFill>
                <a:srgbClr val="00B050"/>
              </a:solidFill>
            </a:endParaRPr>
          </a:p>
        </p:txBody>
      </p:sp>
      <p:pic>
        <p:nvPicPr>
          <p:cNvPr id="7170" name="Picture 2" descr="http://t1.gstatic.com/images?q=tbn:ANd9GcTCVrSlek4YPx6tGgcL814lnBMCMlxh6T3ba9RwHav0JQpeHV2X5dHNB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348880"/>
            <a:ext cx="2188793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013192" cy="1636776"/>
          </a:xfrm>
        </p:spPr>
        <p:txBody>
          <a:bodyPr/>
          <a:lstStyle/>
          <a:p>
            <a:r>
              <a:rPr lang="en-AU" dirty="0" smtClean="0"/>
              <a:t>Relaxation of the policy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11560" y="2996952"/>
            <a:ext cx="8022336" cy="2752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sz="2800" dirty="0" smtClean="0"/>
              <a:t>In 1984 the one child policy was relaxed considerably:</a:t>
            </a:r>
          </a:p>
          <a:p>
            <a:r>
              <a:rPr lang="en-AU" sz="2800" dirty="0" smtClean="0"/>
              <a:t>Second child permits were given more often</a:t>
            </a:r>
          </a:p>
          <a:p>
            <a:r>
              <a:rPr lang="en-AU" sz="2800" dirty="0" smtClean="0"/>
              <a:t>If both spouses were an only child then they were permitted to have two children</a:t>
            </a:r>
          </a:p>
          <a:p>
            <a:endParaRPr lang="en-AU" sz="2800" dirty="0" smtClean="0"/>
          </a:p>
          <a:p>
            <a:pPr>
              <a:buNone/>
            </a:pPr>
            <a:r>
              <a:rPr lang="en-AU" sz="2800" dirty="0" smtClean="0"/>
              <a:t>*This relaxation of the policy was needed as there was great tension between the government and civilians</a:t>
            </a:r>
          </a:p>
          <a:p>
            <a:endParaRPr lang="en-AU" dirty="0" smtClean="0"/>
          </a:p>
          <a:p>
            <a:pPr>
              <a:buBlip>
                <a:blip r:embed="rId2"/>
              </a:buBlip>
            </a:pPr>
            <a:endParaRPr lang="en-AU" dirty="0"/>
          </a:p>
        </p:txBody>
      </p:sp>
      <p:pic>
        <p:nvPicPr>
          <p:cNvPr id="6146" name="Picture 2" descr="http://t3.gstatic.com/images?q=tbn:ANd9GcSiKg0z2QCKhv50F8JS959W46_e3mP9t-QD3PBsoTOSfoCq-6GcductJe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76672"/>
            <a:ext cx="1594863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impact of the ‘one child policy’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5191"/>
            <a:ext cx="6696744" cy="4625609"/>
          </a:xfrm>
        </p:spPr>
        <p:txBody>
          <a:bodyPr>
            <a:normAutofit fontScale="85000" lnSpcReduction="10000"/>
          </a:bodyPr>
          <a:lstStyle/>
          <a:p>
            <a:r>
              <a:rPr lang="en-AU" sz="2400" dirty="0" smtClean="0">
                <a:solidFill>
                  <a:srgbClr val="0070C0"/>
                </a:solidFill>
              </a:rPr>
              <a:t>High sex-ratio (for every 100 females there are 119 males)</a:t>
            </a:r>
          </a:p>
          <a:p>
            <a:pPr>
              <a:buBlip>
                <a:blip r:embed="rId2"/>
              </a:buBlip>
            </a:pPr>
            <a:r>
              <a:rPr lang="en-AU" sz="1700" dirty="0" smtClean="0">
                <a:solidFill>
                  <a:srgbClr val="00B050"/>
                </a:solidFill>
              </a:rPr>
              <a:t>Means that not all men can get married and have </a:t>
            </a:r>
            <a:r>
              <a:rPr lang="en-AU" sz="1700" dirty="0" smtClean="0">
                <a:solidFill>
                  <a:srgbClr val="00B050"/>
                </a:solidFill>
              </a:rPr>
              <a:t>children</a:t>
            </a:r>
          </a:p>
          <a:p>
            <a:pPr>
              <a:buBlip>
                <a:blip r:embed="rId2"/>
              </a:buBlip>
            </a:pPr>
            <a:r>
              <a:rPr lang="en-AU" sz="1700" dirty="0" smtClean="0">
                <a:solidFill>
                  <a:srgbClr val="00B050"/>
                </a:solidFill>
              </a:rPr>
              <a:t>There </a:t>
            </a:r>
            <a:r>
              <a:rPr lang="en-AU" sz="1700" dirty="0" smtClean="0">
                <a:solidFill>
                  <a:srgbClr val="00B050"/>
                </a:solidFill>
              </a:rPr>
              <a:t>is an increase in kidnapping and trafficking of women</a:t>
            </a:r>
          </a:p>
          <a:p>
            <a:pPr>
              <a:buBlip>
                <a:blip r:embed="rId2"/>
              </a:buBlip>
            </a:pPr>
            <a:r>
              <a:rPr lang="en-AU" sz="1700" dirty="0" smtClean="0">
                <a:solidFill>
                  <a:srgbClr val="00B050"/>
                </a:solidFill>
              </a:rPr>
              <a:t>An increase in sex workers (therefore an increase in </a:t>
            </a:r>
            <a:r>
              <a:rPr lang="en-AU" sz="1700" dirty="0" err="1" smtClean="0">
                <a:solidFill>
                  <a:srgbClr val="00B050"/>
                </a:solidFill>
              </a:rPr>
              <a:t>STIs</a:t>
            </a:r>
            <a:r>
              <a:rPr lang="en-AU" sz="1700" dirty="0" smtClean="0">
                <a:solidFill>
                  <a:srgbClr val="00B050"/>
                </a:solidFill>
              </a:rPr>
              <a:t>)</a:t>
            </a:r>
          </a:p>
          <a:p>
            <a:pPr>
              <a:buBlip>
                <a:blip r:embed="rId2"/>
              </a:buBlip>
            </a:pPr>
            <a:endParaRPr lang="en-AU" sz="1700" dirty="0" smtClean="0">
              <a:solidFill>
                <a:srgbClr val="0070C0"/>
              </a:solidFill>
            </a:endParaRPr>
          </a:p>
          <a:p>
            <a:r>
              <a:rPr lang="en-AU" sz="2400" dirty="0" smtClean="0">
                <a:solidFill>
                  <a:srgbClr val="0070C0"/>
                </a:solidFill>
              </a:rPr>
              <a:t>High abortion rates/sex-selective abortions </a:t>
            </a:r>
            <a:r>
              <a:rPr lang="en-AU" sz="2400" dirty="0" smtClean="0">
                <a:solidFill>
                  <a:srgbClr val="0070C0"/>
                </a:solidFill>
              </a:rPr>
              <a:t>occur</a:t>
            </a:r>
          </a:p>
          <a:p>
            <a:endParaRPr lang="en-AU" sz="2400" dirty="0" smtClean="0">
              <a:solidFill>
                <a:srgbClr val="0070C0"/>
              </a:solidFill>
            </a:endParaRPr>
          </a:p>
          <a:p>
            <a:r>
              <a:rPr lang="en-AU" sz="2400" dirty="0" smtClean="0">
                <a:solidFill>
                  <a:srgbClr val="0070C0"/>
                </a:solidFill>
              </a:rPr>
              <a:t>Manipulation of statistical </a:t>
            </a:r>
            <a:r>
              <a:rPr lang="en-AU" sz="2400" dirty="0" smtClean="0">
                <a:solidFill>
                  <a:srgbClr val="0070C0"/>
                </a:solidFill>
              </a:rPr>
              <a:t>data</a:t>
            </a:r>
          </a:p>
          <a:p>
            <a:endParaRPr lang="en-AU" sz="2400" dirty="0" smtClean="0">
              <a:solidFill>
                <a:srgbClr val="0070C0"/>
              </a:solidFill>
            </a:endParaRPr>
          </a:p>
          <a:p>
            <a:r>
              <a:rPr lang="en-AU" sz="2400" dirty="0" smtClean="0">
                <a:solidFill>
                  <a:srgbClr val="0070C0"/>
                </a:solidFill>
              </a:rPr>
              <a:t>An accelerated aging </a:t>
            </a:r>
            <a:r>
              <a:rPr lang="en-AU" sz="2400" dirty="0" smtClean="0">
                <a:solidFill>
                  <a:srgbClr val="0070C0"/>
                </a:solidFill>
              </a:rPr>
              <a:t>process</a:t>
            </a:r>
          </a:p>
          <a:p>
            <a:endParaRPr lang="en-AU" sz="2400" dirty="0" smtClean="0">
              <a:solidFill>
                <a:srgbClr val="0070C0"/>
              </a:solidFill>
            </a:endParaRPr>
          </a:p>
          <a:p>
            <a:r>
              <a:rPr lang="en-AU" sz="2400" dirty="0" smtClean="0">
                <a:solidFill>
                  <a:srgbClr val="0070C0"/>
                </a:solidFill>
              </a:rPr>
              <a:t>The ratio between adult children and dependent elderly </a:t>
            </a:r>
            <a:r>
              <a:rPr lang="en-AU" sz="2400" dirty="0" smtClean="0">
                <a:solidFill>
                  <a:srgbClr val="0070C0"/>
                </a:solidFill>
              </a:rPr>
              <a:t>parents</a:t>
            </a:r>
          </a:p>
          <a:p>
            <a:endParaRPr lang="en-AU" sz="2400" dirty="0" smtClean="0">
              <a:solidFill>
                <a:srgbClr val="0070C0"/>
              </a:solidFill>
            </a:endParaRPr>
          </a:p>
          <a:p>
            <a:r>
              <a:rPr lang="en-AU" sz="2400" dirty="0" smtClean="0">
                <a:solidFill>
                  <a:srgbClr val="0070C0"/>
                </a:solidFill>
              </a:rPr>
              <a:t>Psychological </a:t>
            </a:r>
            <a:r>
              <a:rPr lang="en-AU" sz="2400" dirty="0" smtClean="0">
                <a:solidFill>
                  <a:srgbClr val="0070C0"/>
                </a:solidFill>
              </a:rPr>
              <a:t>damage from having to give up children or not being able to have the desired amount</a:t>
            </a:r>
            <a:endParaRPr lang="en-AU" sz="2400" dirty="0">
              <a:solidFill>
                <a:srgbClr val="0070C0"/>
              </a:solidFill>
            </a:endParaRPr>
          </a:p>
        </p:txBody>
      </p:sp>
      <p:pic>
        <p:nvPicPr>
          <p:cNvPr id="4100" name="Picture 4" descr="http://t1.gstatic.com/images?q=tbn:ANd9GcQ9qyvbkSsd2bTUoBehwVjUaETSeebEBy3Ywww5J0iKwVrjHHgBL4nCs3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708920"/>
            <a:ext cx="2078523" cy="1390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Activty</a:t>
            </a:r>
            <a:r>
              <a:rPr lang="en-AU" dirty="0" smtClean="0"/>
              <a:t>….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55576" y="3356992"/>
            <a:ext cx="8022336" cy="1312168"/>
          </a:xfrm>
        </p:spPr>
        <p:txBody>
          <a:bodyPr>
            <a:normAutofit/>
          </a:bodyPr>
          <a:lstStyle/>
          <a:p>
            <a:r>
              <a:rPr lang="en-AU" sz="3200" dirty="0" smtClean="0">
                <a:latin typeface="Arial Black" pitchFamily="34" charset="0"/>
              </a:rPr>
              <a:t>Write down a list of pros and cons to the ‘one child policy’</a:t>
            </a:r>
            <a:endParaRPr lang="en-A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59016" cy="462560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7030A0"/>
                </a:solidFill>
              </a:rPr>
              <a:t>China’s one child policy is still going today however to a much more relaxed extent with more considerations</a:t>
            </a:r>
            <a:r>
              <a:rPr lang="en-AU" dirty="0" smtClean="0">
                <a:solidFill>
                  <a:srgbClr val="7030A0"/>
                </a:solidFill>
              </a:rPr>
              <a:t>!!!</a:t>
            </a:r>
            <a:endParaRPr lang="en-AU" dirty="0" smtClean="0">
              <a:solidFill>
                <a:srgbClr val="7030A0"/>
              </a:solidFill>
            </a:endParaRPr>
          </a:p>
          <a:p>
            <a:endParaRPr lang="en-AU" dirty="0" smtClean="0">
              <a:solidFill>
                <a:srgbClr val="7030A0"/>
              </a:solidFill>
            </a:endParaRPr>
          </a:p>
          <a:p>
            <a:r>
              <a:rPr lang="en-AU" dirty="0" smtClean="0">
                <a:solidFill>
                  <a:srgbClr val="7030A0"/>
                </a:solidFill>
              </a:rPr>
              <a:t>While something needed to be done to decrease the pressure on China’s resources it is debated whether or not the ‘one child policy’ was the way to go about it!</a:t>
            </a:r>
            <a:endParaRPr lang="en-AU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://t3.gstatic.com/images?q=tbn:ANd9GcQ-bFGqUZ7pipa4LFMhdLazT7PuTAZyFRF2UnTmMdgngZwJIc6xWk6uow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420888"/>
            <a:ext cx="252536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0808" y="2348880"/>
            <a:ext cx="8013192" cy="1636776"/>
          </a:xfrm>
        </p:spPr>
        <p:txBody>
          <a:bodyPr/>
          <a:lstStyle/>
          <a:p>
            <a:r>
              <a:rPr lang="en-AU" dirty="0" smtClean="0"/>
              <a:t>QUESTIONS????</a:t>
            </a:r>
            <a:endParaRPr lang="en-A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1800" i="1" dirty="0" smtClean="0"/>
              <a:t>China-profile timeline: chronology of key events.</a:t>
            </a:r>
            <a:r>
              <a:rPr lang="en-AU" sz="1800" dirty="0" smtClean="0"/>
              <a:t>(2011). Retrieved from </a:t>
            </a:r>
            <a:r>
              <a:rPr lang="en-AU" sz="1800" dirty="0" smtClean="0">
                <a:hlinkClick r:id="rId2"/>
              </a:rPr>
              <a:t>http://www.china-profile.com/history/hist_list_1.htm</a:t>
            </a:r>
            <a:r>
              <a:rPr lang="en-AU" sz="1800" dirty="0" smtClean="0"/>
              <a:t> 20/08/11</a:t>
            </a:r>
            <a:endParaRPr lang="en-AU" sz="1800" i="1" dirty="0" smtClean="0"/>
          </a:p>
          <a:p>
            <a:r>
              <a:rPr lang="en-AU" sz="1800" dirty="0" err="1" smtClean="0"/>
              <a:t>Hesketh</a:t>
            </a:r>
            <a:r>
              <a:rPr lang="en-AU" sz="1800" dirty="0" smtClean="0"/>
              <a:t>, T., Lu, L. &amp; Wei Xing. (2005). </a:t>
            </a:r>
            <a:r>
              <a:rPr lang="en-AU" sz="1800" i="1" dirty="0" smtClean="0"/>
              <a:t>The effect of China’s one-child family policy after 25 years. </a:t>
            </a:r>
            <a:r>
              <a:rPr lang="en-AU" sz="1800" dirty="0" smtClean="0"/>
              <a:t>Retrieved from </a:t>
            </a:r>
            <a:r>
              <a:rPr lang="en-AU" sz="1800" dirty="0" smtClean="0">
                <a:hlinkClick r:id="rId3"/>
              </a:rPr>
              <a:t>www.nejm.org/doi/full/10.1056/NEJMhpr051833 28/08/11</a:t>
            </a:r>
            <a:endParaRPr lang="en-AU" sz="1800" dirty="0" smtClean="0"/>
          </a:p>
          <a:p>
            <a:r>
              <a:rPr lang="en-AU" sz="1800" dirty="0" smtClean="0"/>
              <a:t>Kane, P. (1999). </a:t>
            </a:r>
            <a:r>
              <a:rPr lang="en-AU" sz="1800" i="1" dirty="0" smtClean="0"/>
              <a:t>China’s one child family policy. </a:t>
            </a:r>
            <a:r>
              <a:rPr lang="en-AU" sz="1800" dirty="0" smtClean="0"/>
              <a:t>Retrieved from </a:t>
            </a:r>
            <a:r>
              <a:rPr lang="en-AU" sz="1800" dirty="0" smtClean="0">
                <a:hlinkClick r:id="rId4"/>
              </a:rPr>
              <a:t>www.ncbi.nlm.nih.gov/pmc/articles/PMC1116810 25/08/11</a:t>
            </a:r>
            <a:endParaRPr lang="en-AU" sz="1800" dirty="0" smtClean="0"/>
          </a:p>
          <a:p>
            <a:r>
              <a:rPr lang="en-AU" sz="1800" dirty="0" smtClean="0"/>
              <a:t>Kane, P. (1987). </a:t>
            </a:r>
            <a:r>
              <a:rPr lang="en-AU" sz="1800" i="1" dirty="0" smtClean="0"/>
              <a:t>The second billion-population and family planning in China.</a:t>
            </a:r>
            <a:r>
              <a:rPr lang="en-AU" sz="1800" dirty="0" smtClean="0"/>
              <a:t> Ringwood, Australia: Penguin Books</a:t>
            </a:r>
          </a:p>
          <a:p>
            <a:r>
              <a:rPr lang="en-AU" sz="1800" dirty="0" smtClean="0"/>
              <a:t>Chen, L. (2008).</a:t>
            </a:r>
            <a:r>
              <a:rPr lang="en-AU" sz="1800" i="1" dirty="0" smtClean="0"/>
              <a:t> Gender and Chinese development towards an equitable society. </a:t>
            </a:r>
            <a:r>
              <a:rPr lang="en-AU" sz="1800" dirty="0" smtClean="0"/>
              <a:t>Abingdon, Oxon: </a:t>
            </a:r>
            <a:r>
              <a:rPr lang="en-AU" sz="1800" dirty="0" err="1" smtClean="0"/>
              <a:t>Routledge</a:t>
            </a:r>
            <a:endParaRPr lang="en-AU" sz="1800" dirty="0" smtClean="0"/>
          </a:p>
          <a:p>
            <a:r>
              <a:rPr lang="en-AU" sz="1800" i="1" dirty="0" smtClean="0"/>
              <a:t>One-child policy in China. </a:t>
            </a:r>
            <a:r>
              <a:rPr lang="en-AU" sz="1800" dirty="0" smtClean="0"/>
              <a:t>Retrieved from </a:t>
            </a:r>
            <a:r>
              <a:rPr lang="en-AU" sz="1800" dirty="0" smtClean="0">
                <a:hlinkClick r:id="rId5"/>
              </a:rPr>
              <a:t>http://factsanddetails.com/china.php?itemid=128&amp;catid=4&amp;subcatid=15</a:t>
            </a:r>
            <a:r>
              <a:rPr lang="en-AU" sz="1800" dirty="0" smtClean="0"/>
              <a:t> 25/08/11</a:t>
            </a:r>
          </a:p>
          <a:p>
            <a:r>
              <a:rPr lang="en-AU" sz="1800" dirty="0" err="1" smtClean="0"/>
              <a:t>Scharping</a:t>
            </a:r>
            <a:r>
              <a:rPr lang="en-AU" sz="1800" dirty="0" smtClean="0"/>
              <a:t>, T. (2003). </a:t>
            </a:r>
            <a:r>
              <a:rPr lang="en-AU" sz="1800" i="1" dirty="0" smtClean="0"/>
              <a:t>Birth control in China 1949-2000 population policy and demographic development. </a:t>
            </a:r>
            <a:r>
              <a:rPr lang="en-AU" sz="1800" dirty="0" smtClean="0"/>
              <a:t>Abingdon, Oxon: </a:t>
            </a:r>
            <a:r>
              <a:rPr lang="en-AU" sz="1800" dirty="0" err="1" smtClean="0"/>
              <a:t>Routledge</a:t>
            </a:r>
            <a:r>
              <a:rPr lang="en-AU" sz="1800" dirty="0" smtClean="0"/>
              <a:t> </a:t>
            </a:r>
          </a:p>
          <a:p>
            <a:r>
              <a:rPr lang="en-AU" sz="1800" dirty="0" smtClean="0"/>
              <a:t>Zhao, Z., &amp; F, </a:t>
            </a:r>
            <a:r>
              <a:rPr lang="en-AU" sz="1800" dirty="0" err="1" smtClean="0"/>
              <a:t>Guo</a:t>
            </a:r>
            <a:r>
              <a:rPr lang="en-AU" sz="1800" dirty="0" smtClean="0"/>
              <a:t>. (Ed.).(2007).</a:t>
            </a:r>
            <a:r>
              <a:rPr lang="en-AU" sz="1800" i="1" dirty="0" smtClean="0"/>
              <a:t>Transition and challenge China’s population at the beginning of the 21</a:t>
            </a:r>
            <a:r>
              <a:rPr lang="en-AU" sz="1800" i="1" baseline="30000" dirty="0" smtClean="0"/>
              <a:t>st</a:t>
            </a:r>
            <a:r>
              <a:rPr lang="en-AU" sz="1800" i="1" dirty="0" smtClean="0"/>
              <a:t> century. </a:t>
            </a:r>
            <a:r>
              <a:rPr lang="en-AU" sz="1800" dirty="0" smtClean="0"/>
              <a:t>Oxford, New York: Oxford University Press </a:t>
            </a:r>
            <a:endParaRPr lang="en-A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18856" cy="462560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Until the cultural revolution in 1911 an increased population size was seen as an advantage </a:t>
            </a:r>
          </a:p>
          <a:p>
            <a:r>
              <a:rPr lang="en-AU" dirty="0" smtClean="0">
                <a:solidFill>
                  <a:srgbClr val="0070C0"/>
                </a:solidFill>
              </a:rPr>
              <a:t>It was believed that a large population size indicated prosperity </a:t>
            </a:r>
            <a:endParaRPr lang="en-AU" dirty="0" smtClean="0">
              <a:solidFill>
                <a:srgbClr val="0070C0"/>
              </a:solidFill>
            </a:endParaRPr>
          </a:p>
          <a:p>
            <a:endParaRPr lang="en-AU" dirty="0" smtClean="0">
              <a:solidFill>
                <a:srgbClr val="0070C0"/>
              </a:solidFill>
            </a:endParaRPr>
          </a:p>
          <a:p>
            <a:pPr>
              <a:buBlip>
                <a:blip r:embed="rId2"/>
              </a:buBlip>
            </a:pPr>
            <a:r>
              <a:rPr lang="en-AU" sz="2400" dirty="0" smtClean="0">
                <a:solidFill>
                  <a:srgbClr val="0070C0"/>
                </a:solidFill>
              </a:rPr>
              <a:t>  Military power</a:t>
            </a:r>
          </a:p>
          <a:p>
            <a:pPr>
              <a:buBlip>
                <a:blip r:embed="rId2"/>
              </a:buBlip>
            </a:pPr>
            <a:r>
              <a:rPr lang="en-AU" sz="2400" dirty="0" smtClean="0">
                <a:solidFill>
                  <a:srgbClr val="0070C0"/>
                </a:solidFill>
              </a:rPr>
              <a:t>  Increase tax </a:t>
            </a:r>
            <a:r>
              <a:rPr lang="en-AU" sz="2400" dirty="0" smtClean="0">
                <a:solidFill>
                  <a:srgbClr val="0070C0"/>
                </a:solidFill>
              </a:rPr>
              <a:t>revenues</a:t>
            </a:r>
            <a:endParaRPr lang="en-AU" sz="2400" dirty="0" smtClean="0">
              <a:solidFill>
                <a:srgbClr val="0070C0"/>
              </a:solidFill>
            </a:endParaRPr>
          </a:p>
        </p:txBody>
      </p:sp>
      <p:pic>
        <p:nvPicPr>
          <p:cNvPr id="27650" name="Picture 2" descr="http://t0.gstatic.com/images?q=tbn:ANd9GcQYAm-wwNi9CD8fhiBnVhPZrM2z1MvxZpl5nJq97j5nt5G3Z1Wle8mm2aoZ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700808"/>
            <a:ext cx="3486126" cy="2448272"/>
          </a:xfrm>
          <a:prstGeom prst="rect">
            <a:avLst/>
          </a:prstGeom>
          <a:noFill/>
        </p:spPr>
      </p:pic>
      <p:pic>
        <p:nvPicPr>
          <p:cNvPr id="27652" name="Picture 4" descr="http://t2.gstatic.com/images?q=tbn:ANd9GcQCdgOOXM87XYHTZQkYAwXmWHcUGaeWQZUGT3Bkn2p7ofDe_cCxC_AL8T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509120"/>
            <a:ext cx="2304256" cy="1440160"/>
          </a:xfrm>
          <a:prstGeom prst="rect">
            <a:avLst/>
          </a:prstGeom>
          <a:noFill/>
        </p:spPr>
      </p:pic>
      <p:pic>
        <p:nvPicPr>
          <p:cNvPr id="27654" name="Picture 6" descr="http://t1.gstatic.com/images?q=tbn:ANd9GcRRCRqBheoO2O7VHe2A__7DIMIpKfjEBKer19VSL76o6BwAlX85vzO8ri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4581128"/>
            <a:ext cx="1656184" cy="1656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Continued…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9552" y="2924944"/>
            <a:ext cx="7488832" cy="1656184"/>
          </a:xfrm>
        </p:spPr>
        <p:txBody>
          <a:bodyPr>
            <a:normAutofit/>
          </a:bodyPr>
          <a:lstStyle/>
          <a:p>
            <a:r>
              <a:rPr lang="en-AU" sz="2800" dirty="0" smtClean="0"/>
              <a:t>The idea of a large population was also supported as the Soviet Union valued childbirth and large populations</a:t>
            </a:r>
          </a:p>
          <a:p>
            <a:endParaRPr lang="en-AU" sz="3600" dirty="0"/>
          </a:p>
        </p:txBody>
      </p:sp>
      <p:pic>
        <p:nvPicPr>
          <p:cNvPr id="26630" name="Picture 6" descr="http://t3.gstatic.com/images?q=tbn:ANd9GcSfr_c2XEK0Cle1MUWlEgjLGMdBLPm0hIxkNXtlsqtmxsS4KEF698k_P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789040"/>
            <a:ext cx="2592288" cy="2852936"/>
          </a:xfrm>
          <a:prstGeom prst="rect">
            <a:avLst/>
          </a:prstGeom>
          <a:noFill/>
        </p:spPr>
      </p:pic>
      <p:pic>
        <p:nvPicPr>
          <p:cNvPr id="26628" name="Picture 4" descr="http://t2.gstatic.com/images?q=tbn:ANd9GcQ_jdTY3bnIMxx2fDvJKVSBGIe2r5wpQvmbmAjJnG17wV7bmxr3iWei6X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661248"/>
            <a:ext cx="1019175" cy="1019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Births per thousand population </a:t>
            </a:r>
            <a:r>
              <a:rPr lang="en-AU" sz="1400" dirty="0" smtClean="0"/>
              <a:t>(Source: Coal, </a:t>
            </a:r>
            <a:r>
              <a:rPr lang="en-AU" sz="1400" dirty="0" err="1" smtClean="0"/>
              <a:t>Ansley</a:t>
            </a:r>
            <a:r>
              <a:rPr lang="en-AU" sz="1400" dirty="0" smtClean="0"/>
              <a:t> J., 1981)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785921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739"/>
                <a:gridCol w="2619739"/>
                <a:gridCol w="2619739"/>
              </a:tblGrid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Year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Urban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Rural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1954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42.5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37.5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1957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44.5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32.8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1962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35.9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37.4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1963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43.4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1964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33.0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40.3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1966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21.7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36.7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21.9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31.9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31.2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18.1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29.4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24.2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20.9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19.7</a:t>
                      </a:r>
                      <a:endParaRPr lang="en-AU" dirty="0"/>
                    </a:p>
                  </a:txBody>
                  <a:tcPr/>
                </a:tc>
              </a:tr>
              <a:tr h="355553">
                <a:tc>
                  <a:txBody>
                    <a:bodyPr/>
                    <a:lstStyle/>
                    <a:p>
                      <a:r>
                        <a:rPr lang="en-AU" dirty="0" smtClean="0"/>
                        <a:t>1978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18.8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 of thought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775191"/>
            <a:ext cx="4402832" cy="4625609"/>
          </a:xfrm>
        </p:spPr>
        <p:txBody>
          <a:bodyPr>
            <a:normAutofit fontScale="85000" lnSpcReduction="10000"/>
          </a:bodyPr>
          <a:lstStyle/>
          <a:p>
            <a:r>
              <a:rPr lang="en-AU" sz="2800" dirty="0" smtClean="0">
                <a:solidFill>
                  <a:srgbClr val="0070C0"/>
                </a:solidFill>
              </a:rPr>
              <a:t>However in the early years of communism scientists started to perceive China’s population as more of </a:t>
            </a:r>
            <a:r>
              <a:rPr lang="en-AU" sz="2800" i="1" dirty="0" smtClean="0">
                <a:solidFill>
                  <a:srgbClr val="FF0000"/>
                </a:solidFill>
              </a:rPr>
              <a:t>“a liability than an asset” </a:t>
            </a:r>
            <a:r>
              <a:rPr lang="en-AU" sz="2800" dirty="0" smtClean="0">
                <a:solidFill>
                  <a:srgbClr val="0070C0"/>
                </a:solidFill>
              </a:rPr>
              <a:t>(Scharping,2003,p.30). </a:t>
            </a:r>
          </a:p>
          <a:p>
            <a:endParaRPr lang="en-AU" sz="2800" dirty="0" smtClean="0"/>
          </a:p>
          <a:p>
            <a:r>
              <a:rPr lang="en-AU" sz="2800" dirty="0" smtClean="0">
                <a:solidFill>
                  <a:srgbClr val="00B050"/>
                </a:solidFill>
              </a:rPr>
              <a:t>Started to see a link between the large population and China’s poverty, food problems, low standards in health and education and the backwardness of the economy</a:t>
            </a:r>
            <a:endParaRPr lang="en-AU" sz="2800" dirty="0">
              <a:solidFill>
                <a:srgbClr val="00B050"/>
              </a:solidFill>
            </a:endParaRPr>
          </a:p>
        </p:txBody>
      </p:sp>
      <p:pic>
        <p:nvPicPr>
          <p:cNvPr id="24580" name="Picture 4" descr="http://t0.gstatic.com/images?q=tbn:ANd9GcQck33D9C03HBZHerWVCmVeSHgbyrqC97uG-f2SSUWpJxPC2UHckQrXqIe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176464" cy="2347359"/>
          </a:xfrm>
          <a:prstGeom prst="rect">
            <a:avLst/>
          </a:prstGeom>
          <a:noFill/>
        </p:spPr>
      </p:pic>
      <p:pic>
        <p:nvPicPr>
          <p:cNvPr id="24582" name="Picture 6" descr="http://t3.gstatic.com/images?q=tbn:ANd9GcQG9MnXs767oNTQ_5eE01OxZsQ-3eCkCjoTkhZ4pINiG9OGbIyJAfhqFv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725144"/>
            <a:ext cx="113347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7992888" cy="2304256"/>
          </a:xfrm>
        </p:spPr>
        <p:txBody>
          <a:bodyPr>
            <a:normAutofit/>
          </a:bodyPr>
          <a:lstStyle/>
          <a:p>
            <a:r>
              <a:rPr lang="en-AU" sz="2500" dirty="0" smtClean="0"/>
              <a:t>Between 1962 and 1972 China’s population peaks (300million babies born in this time)</a:t>
            </a:r>
          </a:p>
          <a:p>
            <a:endParaRPr lang="en-AU" sz="2500" dirty="0" smtClean="0"/>
          </a:p>
          <a:p>
            <a:r>
              <a:rPr lang="en-AU" sz="2500" dirty="0" smtClean="0"/>
              <a:t>In 1970 the average women in China had almost 6 children </a:t>
            </a:r>
          </a:p>
          <a:p>
            <a:r>
              <a:rPr lang="en-AU" sz="2500" dirty="0" smtClean="0"/>
              <a:t>Not </a:t>
            </a:r>
            <a:r>
              <a:rPr lang="en-AU" sz="2500" dirty="0" smtClean="0"/>
              <a:t>all were financially able to support these </a:t>
            </a:r>
            <a:r>
              <a:rPr lang="en-AU" sz="2500" dirty="0" smtClean="0"/>
              <a:t>children</a:t>
            </a:r>
            <a:endParaRPr lang="en-AU" sz="2500" dirty="0" smtClean="0"/>
          </a:p>
        </p:txBody>
      </p:sp>
      <p:pic>
        <p:nvPicPr>
          <p:cNvPr id="23554" name="Picture 2" descr="http://t3.gstatic.com/images?q=tbn:ANd9GcQIgnqYhMFLT_2cSCoaDvDxNitL1W_S_yGc3KqRpB5298nf-rZijKVKZSS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32"/>
            <a:ext cx="2434686" cy="2016224"/>
          </a:xfrm>
          <a:prstGeom prst="rect">
            <a:avLst/>
          </a:prstGeom>
          <a:noFill/>
        </p:spPr>
      </p:pic>
      <p:pic>
        <p:nvPicPr>
          <p:cNvPr id="23556" name="Picture 4" descr="http://t3.gstatic.com/images?q=tbn:ANd9GcR-g0q6_VHEo43E_1OUytsa-kBKSNMPnizNtrDAWQf08aUX1BZcOskTr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924944"/>
            <a:ext cx="3096344" cy="3096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emphasized the need for change?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The massive starvation that came about after the ‘Great Leap Forward’ was a major contributor behind the recognition that more needed to be </a:t>
            </a:r>
            <a:r>
              <a:rPr lang="en-AU" dirty="0" smtClean="0"/>
              <a:t>done</a:t>
            </a:r>
            <a:endParaRPr lang="en-AU" dirty="0" smtClean="0">
              <a:solidFill>
                <a:srgbClr val="0070C0"/>
              </a:solidFill>
            </a:endParaRPr>
          </a:p>
        </p:txBody>
      </p:sp>
      <p:pic>
        <p:nvPicPr>
          <p:cNvPr id="22530" name="Picture 2" descr="http://www.mastersoftrivia.com/blog/wp-content/uploads/2011/05/cultural-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05064"/>
            <a:ext cx="3810000" cy="2628900"/>
          </a:xfrm>
          <a:prstGeom prst="rect">
            <a:avLst/>
          </a:prstGeom>
          <a:noFill/>
        </p:spPr>
      </p:pic>
      <p:pic>
        <p:nvPicPr>
          <p:cNvPr id="22532" name="Picture 4" descr="http://www.mitosyfraudes.org/images-16/Hambr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05064"/>
            <a:ext cx="3665314" cy="2397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Population Increase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was thought that </a:t>
            </a:r>
            <a:r>
              <a:rPr lang="en-AU" i="1" dirty="0" smtClean="0">
                <a:solidFill>
                  <a:srgbClr val="0070C0"/>
                </a:solidFill>
              </a:rPr>
              <a:t>“facing poverty, ignorance and the low living standards of the masses, the country should not and (could not) encourage unconditional and universal increase of population” </a:t>
            </a:r>
            <a:r>
              <a:rPr lang="en-AU" i="1" dirty="0" smtClean="0"/>
              <a:t>(</a:t>
            </a:r>
            <a:r>
              <a:rPr lang="en-AU" dirty="0" smtClean="0"/>
              <a:t>Kane,1987,p.55</a:t>
            </a:r>
            <a:r>
              <a:rPr lang="en-AU" dirty="0" smtClean="0"/>
              <a:t>)</a:t>
            </a:r>
            <a:endParaRPr lang="en-AU" i="1" dirty="0" smtClean="0"/>
          </a:p>
          <a:p>
            <a:endParaRPr lang="en-AU" i="1" dirty="0" smtClean="0"/>
          </a:p>
          <a:p>
            <a:r>
              <a:rPr lang="en-AU" i="1" dirty="0" smtClean="0">
                <a:solidFill>
                  <a:srgbClr val="FF0000"/>
                </a:solidFill>
              </a:rPr>
              <a:t>“population growth was a threat to development” </a:t>
            </a:r>
            <a:r>
              <a:rPr lang="en-AU" i="1" dirty="0" smtClean="0"/>
              <a:t>(</a:t>
            </a:r>
            <a:r>
              <a:rPr lang="en-AU" dirty="0" smtClean="0"/>
              <a:t>Kane,1987,p.2)</a:t>
            </a:r>
            <a:endParaRPr lang="en-AU" dirty="0"/>
          </a:p>
        </p:txBody>
      </p:sp>
      <p:pic>
        <p:nvPicPr>
          <p:cNvPr id="21506" name="Picture 2" descr="http://t2.gstatic.com/images?q=tbn:ANd9GcQsm9g1Z7ioBcLV86Vpsw1TeN5hYYES5C0O4O7NZQBUYJboHZxtbm7dR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221088"/>
            <a:ext cx="2123728" cy="1752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722</TotalTime>
  <Words>1476</Words>
  <Application>Microsoft Office PowerPoint</Application>
  <PresentationFormat>On-screen Show (4:3)</PresentationFormat>
  <Paragraphs>200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Family Planning in China &amp; the ‘One Child Policy’</vt:lpstr>
      <vt:lpstr>          Short clip      http://www.youtube.com/watch?v=R263WRIwnWo  </vt:lpstr>
      <vt:lpstr>Background </vt:lpstr>
      <vt:lpstr>Continued…</vt:lpstr>
      <vt:lpstr>Births per thousand population (Source: Coal, Ansley J., 1981)</vt:lpstr>
      <vt:lpstr>Change of thought</vt:lpstr>
      <vt:lpstr>Slide 7</vt:lpstr>
      <vt:lpstr>What emphasized the need for change?</vt:lpstr>
      <vt:lpstr>Population Increase</vt:lpstr>
      <vt:lpstr>What were the effects?</vt:lpstr>
      <vt:lpstr>Slide 11</vt:lpstr>
      <vt:lpstr>How the government dealt with the issue</vt:lpstr>
      <vt:lpstr>Slide 13</vt:lpstr>
      <vt:lpstr>Slide 14</vt:lpstr>
      <vt:lpstr>“Later, Longer, Fewer” campaign</vt:lpstr>
      <vt:lpstr>Slide 16</vt:lpstr>
      <vt:lpstr>‘The one child policy’</vt:lpstr>
      <vt:lpstr>Slide 18</vt:lpstr>
      <vt:lpstr>What actually occurred?</vt:lpstr>
      <vt:lpstr>Discussion….</vt:lpstr>
      <vt:lpstr>Opinions on the policy</vt:lpstr>
      <vt:lpstr>Effects</vt:lpstr>
      <vt:lpstr>Relaxation of the policy</vt:lpstr>
      <vt:lpstr>The impact of the ‘one child policy’</vt:lpstr>
      <vt:lpstr>Activty….</vt:lpstr>
      <vt:lpstr>Conclusion </vt:lpstr>
      <vt:lpstr>QUESTIONS????</vt:lpstr>
      <vt:lpstr>REFERENCES: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Planning in China &amp; the ‘One Child Policy’</dc:title>
  <dc:creator>Shannon</dc:creator>
  <cp:lastModifiedBy>Shannon</cp:lastModifiedBy>
  <cp:revision>7</cp:revision>
  <dcterms:created xsi:type="dcterms:W3CDTF">2011-08-24T11:21:43Z</dcterms:created>
  <dcterms:modified xsi:type="dcterms:W3CDTF">2011-08-29T04:05:35Z</dcterms:modified>
</cp:coreProperties>
</file>